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6" r:id="rId4"/>
  </p:sldMasterIdLst>
  <p:notesMasterIdLst>
    <p:notesMasterId r:id="rId27"/>
  </p:notesMasterIdLst>
  <p:handoutMasterIdLst>
    <p:handoutMasterId r:id="rId28"/>
  </p:handoutMasterIdLst>
  <p:sldIdLst>
    <p:sldId id="257" r:id="rId5"/>
    <p:sldId id="267" r:id="rId6"/>
    <p:sldId id="268" r:id="rId7"/>
    <p:sldId id="269" r:id="rId8"/>
    <p:sldId id="270" r:id="rId9"/>
    <p:sldId id="271" r:id="rId10"/>
    <p:sldId id="272" r:id="rId11"/>
    <p:sldId id="273" r:id="rId12"/>
    <p:sldId id="274" r:id="rId13"/>
    <p:sldId id="275" r:id="rId14"/>
    <p:sldId id="276" r:id="rId15"/>
    <p:sldId id="277" r:id="rId16"/>
    <p:sldId id="278" r:id="rId17"/>
    <p:sldId id="279" r:id="rId18"/>
    <p:sldId id="280" r:id="rId19"/>
    <p:sldId id="281" r:id="rId20"/>
    <p:sldId id="282" r:id="rId21"/>
    <p:sldId id="283" r:id="rId22"/>
    <p:sldId id="284" r:id="rId23"/>
    <p:sldId id="285" r:id="rId24"/>
    <p:sldId id="286" r:id="rId25"/>
    <p:sldId id="287" r:id="rId26"/>
  </p:sldIdLst>
  <p:sldSz cx="9144000" cy="5143500" type="screen16x9"/>
  <p:notesSz cx="6858000" cy="9144000"/>
  <p:custDataLst>
    <p:tags r:id="rId29"/>
  </p:custDataLst>
  <p:defaultTextStyle>
    <a:defPPr marR="0" lvl="0" algn="l" rtl="0">
      <a:lnSpc>
        <a:spcPct val="100000"/>
      </a:lnSpc>
      <a:spcBef>
        <a:spcPct val="0"/>
      </a:spcBef>
      <a:spcAft>
        <a:spcPct val="0"/>
      </a:spcAft>
    </a:defPPr>
    <a:lvl1pPr marR="0" lvl="0" algn="l" rtl="0">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521415D9-36F7-43E2-AB2F-B90AF26B5E84}">
      <p14:sectionLst xmlns:p14="http://schemas.microsoft.com/office/powerpoint/2010/main">
        <p14:section name="Cover Page" id="{94CFEB1D-E3AE-44A7-A07F-A3F37E92BC49}">
          <p14:sldIdLst>
            <p14:sldId id="257"/>
          </p14:sldIdLst>
        </p14:section>
        <p14:section name="Introduction" id="{064D61A1-8031-4933-8449-C432C119092C}">
          <p14:sldIdLst>
            <p14:sldId id="267"/>
            <p14:sldId id="268"/>
          </p14:sldIdLst>
        </p14:section>
        <p14:section name="Environmental Benefits" id="{777A44E3-FF0F-4150-9028-A61DA5A86401}">
          <p14:sldIdLst>
            <p14:sldId id="269"/>
            <p14:sldId id="270"/>
          </p14:sldIdLst>
        </p14:section>
        <p14:section name="Technology" id="{D3925811-EA4A-4513-A041-0B8DBB8FBB63}">
          <p14:sldIdLst>
            <p14:sldId id="271"/>
            <p14:sldId id="272"/>
            <p14:sldId id="273"/>
            <p14:sldId id="274"/>
          </p14:sldIdLst>
        </p14:section>
        <p14:section name="Market" id="{BC00E39B-DEAA-45A6-B5C3-0DBBEE00E467}">
          <p14:sldIdLst>
            <p14:sldId id="275"/>
            <p14:sldId id="276"/>
            <p14:sldId id="277"/>
            <p14:sldId id="278"/>
          </p14:sldIdLst>
        </p14:section>
        <p14:section name="SDTC Project" id="{2436BEB3-D54D-4330-B761-6459E456A27A}">
          <p14:sldIdLst>
            <p14:sldId id="279"/>
            <p14:sldId id="280"/>
            <p14:sldId id="281"/>
            <p14:sldId id="282"/>
          </p14:sldIdLst>
        </p14:section>
        <p14:section name="Team and IP strategy" id="{B8B8F9A3-93CB-403F-8A57-6D3818294FAC}">
          <p14:sldIdLst>
            <p14:sldId id="283"/>
            <p14:sldId id="284"/>
          </p14:sldIdLst>
        </p14:section>
        <p14:section name="Recap" id="{C5EA44DB-1109-4FC1-8CF9-8932D6030C6C}">
          <p14:sldIdLst>
            <p14:sldId id="285"/>
            <p14:sldId id="286"/>
            <p14:sldId id="287"/>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997ADC4-84CD-5D41-A207-3951082DC2BD}" v="4" dt="2020-08-10T13:50:33.366"/>
    <p1510:client id="{6D476FF1-4FFE-4728-B75C-6AFF811E4E85}" v="11" dt="2020-08-10T14:48:56.37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gs" Target="tags/tag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notesMaster" Target="notesMasters/notesMaster1.xml"/><Relationship Id="rId30" Type="http://schemas.openxmlformats.org/officeDocument/2006/relationships/presProps" Target="presProps.xml"/><Relationship Id="rId35" Type="http://schemas.microsoft.com/office/2015/10/relationships/revisionInfo" Target="revisionInfo.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athan Rideout" userId="d3c0bb1a-5d5f-486c-a795-ac194b1fb508" providerId="ADAL" clId="{6D476FF1-4FFE-4728-B75C-6AFF811E4E85}"/>
    <pc:docChg chg="custSel modSld modMainMaster">
      <pc:chgData name="Nathan Rideout" userId="d3c0bb1a-5d5f-486c-a795-ac194b1fb508" providerId="ADAL" clId="{6D476FF1-4FFE-4728-B75C-6AFF811E4E85}" dt="2020-08-10T14:48:56.379" v="9" actId="27636"/>
      <pc:docMkLst>
        <pc:docMk/>
      </pc:docMkLst>
      <pc:sldChg chg="modSp mod">
        <pc:chgData name="Nathan Rideout" userId="d3c0bb1a-5d5f-486c-a795-ac194b1fb508" providerId="ADAL" clId="{6D476FF1-4FFE-4728-B75C-6AFF811E4E85}" dt="2020-08-10T14:47:31.981" v="7" actId="2711"/>
        <pc:sldMkLst>
          <pc:docMk/>
          <pc:sldMk cId="2383486164" sldId="267"/>
        </pc:sldMkLst>
        <pc:spChg chg="mod">
          <ac:chgData name="Nathan Rideout" userId="d3c0bb1a-5d5f-486c-a795-ac194b1fb508" providerId="ADAL" clId="{6D476FF1-4FFE-4728-B75C-6AFF811E4E85}" dt="2020-08-10T14:47:31.981" v="7" actId="2711"/>
          <ac:spMkLst>
            <pc:docMk/>
            <pc:sldMk cId="2383486164" sldId="267"/>
            <ac:spMk id="2" creationId="{9425BF9C-F32F-4E55-BD29-BDF2A20C7F62}"/>
          </ac:spMkLst>
        </pc:spChg>
        <pc:graphicFrameChg chg="modGraphic">
          <ac:chgData name="Nathan Rideout" userId="d3c0bb1a-5d5f-486c-a795-ac194b1fb508" providerId="ADAL" clId="{6D476FF1-4FFE-4728-B75C-6AFF811E4E85}" dt="2020-08-10T14:45:49.044" v="4" actId="2711"/>
          <ac:graphicFrameMkLst>
            <pc:docMk/>
            <pc:sldMk cId="2383486164" sldId="267"/>
            <ac:graphicFrameMk id="6" creationId="{EE239673-6B69-46BD-B809-BB461D9C0508}"/>
          </ac:graphicFrameMkLst>
        </pc:graphicFrameChg>
      </pc:sldChg>
      <pc:sldChg chg="modSp mod">
        <pc:chgData name="Nathan Rideout" userId="d3c0bb1a-5d5f-486c-a795-ac194b1fb508" providerId="ADAL" clId="{6D476FF1-4FFE-4728-B75C-6AFF811E4E85}" dt="2020-08-10T14:47:22.176" v="6" actId="2711"/>
        <pc:sldMkLst>
          <pc:docMk/>
          <pc:sldMk cId="1395347724" sldId="268"/>
        </pc:sldMkLst>
        <pc:spChg chg="mod">
          <ac:chgData name="Nathan Rideout" userId="d3c0bb1a-5d5f-486c-a795-ac194b1fb508" providerId="ADAL" clId="{6D476FF1-4FFE-4728-B75C-6AFF811E4E85}" dt="2020-08-10T14:47:22.176" v="6" actId="2711"/>
          <ac:spMkLst>
            <pc:docMk/>
            <pc:sldMk cId="1395347724" sldId="268"/>
            <ac:spMk id="2" creationId="{1283E668-DFB1-4845-B9EF-914452E59ACC}"/>
          </ac:spMkLst>
        </pc:spChg>
        <pc:spChg chg="mod">
          <ac:chgData name="Nathan Rideout" userId="d3c0bb1a-5d5f-486c-a795-ac194b1fb508" providerId="ADAL" clId="{6D476FF1-4FFE-4728-B75C-6AFF811E4E85}" dt="2020-08-10T14:47:10.583" v="5" actId="2711"/>
          <ac:spMkLst>
            <pc:docMk/>
            <pc:sldMk cId="1395347724" sldId="268"/>
            <ac:spMk id="3" creationId="{CC16A917-F727-4C2E-91C6-8DCB916FF79B}"/>
          </ac:spMkLst>
        </pc:spChg>
      </pc:sldChg>
      <pc:sldChg chg="modSp mod">
        <pc:chgData name="Nathan Rideout" userId="d3c0bb1a-5d5f-486c-a795-ac194b1fb508" providerId="ADAL" clId="{6D476FF1-4FFE-4728-B75C-6AFF811E4E85}" dt="2020-08-10T14:48:56.363" v="8" actId="27636"/>
        <pc:sldMkLst>
          <pc:docMk/>
          <pc:sldMk cId="2534192387" sldId="276"/>
        </pc:sldMkLst>
        <pc:spChg chg="mod">
          <ac:chgData name="Nathan Rideout" userId="d3c0bb1a-5d5f-486c-a795-ac194b1fb508" providerId="ADAL" clId="{6D476FF1-4FFE-4728-B75C-6AFF811E4E85}" dt="2020-08-10T14:48:56.363" v="8" actId="27636"/>
          <ac:spMkLst>
            <pc:docMk/>
            <pc:sldMk cId="2534192387" sldId="276"/>
            <ac:spMk id="3" creationId="{8F60ADDC-FBF1-499E-B3DB-3E519583ADE8}"/>
          </ac:spMkLst>
        </pc:spChg>
      </pc:sldChg>
      <pc:sldChg chg="modSp mod">
        <pc:chgData name="Nathan Rideout" userId="d3c0bb1a-5d5f-486c-a795-ac194b1fb508" providerId="ADAL" clId="{6D476FF1-4FFE-4728-B75C-6AFF811E4E85}" dt="2020-08-10T14:48:56.379" v="9" actId="27636"/>
        <pc:sldMkLst>
          <pc:docMk/>
          <pc:sldMk cId="955241809" sldId="286"/>
        </pc:sldMkLst>
        <pc:spChg chg="mod">
          <ac:chgData name="Nathan Rideout" userId="d3c0bb1a-5d5f-486c-a795-ac194b1fb508" providerId="ADAL" clId="{6D476FF1-4FFE-4728-B75C-6AFF811E4E85}" dt="2020-08-10T14:48:56.379" v="9" actId="27636"/>
          <ac:spMkLst>
            <pc:docMk/>
            <pc:sldMk cId="955241809" sldId="286"/>
            <ac:spMk id="3" creationId="{922ED963-CC4C-4B53-AAF5-75198906567E}"/>
          </ac:spMkLst>
        </pc:spChg>
      </pc:sldChg>
      <pc:sldMasterChg chg="modSldLayout">
        <pc:chgData name="Nathan Rideout" userId="d3c0bb1a-5d5f-486c-a795-ac194b1fb508" providerId="ADAL" clId="{6D476FF1-4FFE-4728-B75C-6AFF811E4E85}" dt="2020-08-10T14:44:40.398" v="3" actId="16037"/>
        <pc:sldMasterMkLst>
          <pc:docMk/>
          <pc:sldMasterMk cId="0" sldId="2147483666"/>
        </pc:sldMasterMkLst>
        <pc:sldLayoutChg chg="modSp">
          <pc:chgData name="Nathan Rideout" userId="d3c0bb1a-5d5f-486c-a795-ac194b1fb508" providerId="ADAL" clId="{6D476FF1-4FFE-4728-B75C-6AFF811E4E85}" dt="2020-08-10T14:44:40.398" v="3" actId="16037"/>
          <pc:sldLayoutMkLst>
            <pc:docMk/>
            <pc:sldMasterMk cId="0" sldId="2147483666"/>
            <pc:sldLayoutMk cId="1609486019" sldId="2147483668"/>
          </pc:sldLayoutMkLst>
          <pc:spChg chg="mod">
            <ac:chgData name="Nathan Rideout" userId="d3c0bb1a-5d5f-486c-a795-ac194b1fb508" providerId="ADAL" clId="{6D476FF1-4FFE-4728-B75C-6AFF811E4E85}" dt="2020-08-10T14:44:40.398" v="3" actId="16037"/>
            <ac:spMkLst>
              <pc:docMk/>
              <pc:sldMasterMk cId="0" sldId="2147483666"/>
              <pc:sldLayoutMk cId="1609486019" sldId="2147483668"/>
              <ac:spMk id="126" creationId="{00000000-0000-0000-0000-000000000000}"/>
            </ac:spMkLst>
          </pc:spChg>
        </pc:sldLayoutChg>
      </pc:sldMasterChg>
    </pc:docChg>
  </pc:docChgLst>
  <pc:docChgLst>
    <pc:chgData name="Nathan Rideout" userId="d3c0bb1a-5d5f-486c-a795-ac194b1fb508" providerId="ADAL" clId="{1997ADC4-84CD-5D41-A207-3951082DC2BD}"/>
    <pc:docChg chg="custSel modSld">
      <pc:chgData name="Nathan Rideout" userId="d3c0bb1a-5d5f-486c-a795-ac194b1fb508" providerId="ADAL" clId="{1997ADC4-84CD-5D41-A207-3951082DC2BD}" dt="2020-08-10T13:48:39.270" v="1" actId="27636"/>
      <pc:docMkLst>
        <pc:docMk/>
      </pc:docMkLst>
      <pc:sldChg chg="modSp mod">
        <pc:chgData name="Nathan Rideout" userId="d3c0bb1a-5d5f-486c-a795-ac194b1fb508" providerId="ADAL" clId="{1997ADC4-84CD-5D41-A207-3951082DC2BD}" dt="2020-08-10T13:48:39.249" v="0" actId="27636"/>
        <pc:sldMkLst>
          <pc:docMk/>
          <pc:sldMk cId="2534192387" sldId="276"/>
        </pc:sldMkLst>
        <pc:spChg chg="mod">
          <ac:chgData name="Nathan Rideout" userId="d3c0bb1a-5d5f-486c-a795-ac194b1fb508" providerId="ADAL" clId="{1997ADC4-84CD-5D41-A207-3951082DC2BD}" dt="2020-08-10T13:48:39.249" v="0" actId="27636"/>
          <ac:spMkLst>
            <pc:docMk/>
            <pc:sldMk cId="2534192387" sldId="276"/>
            <ac:spMk id="3" creationId="{8F60ADDC-FBF1-499E-B3DB-3E519583ADE8}"/>
          </ac:spMkLst>
        </pc:spChg>
      </pc:sldChg>
      <pc:sldChg chg="modSp mod">
        <pc:chgData name="Nathan Rideout" userId="d3c0bb1a-5d5f-486c-a795-ac194b1fb508" providerId="ADAL" clId="{1997ADC4-84CD-5D41-A207-3951082DC2BD}" dt="2020-08-10T13:48:39.270" v="1" actId="27636"/>
        <pc:sldMkLst>
          <pc:docMk/>
          <pc:sldMk cId="955241809" sldId="286"/>
        </pc:sldMkLst>
        <pc:spChg chg="mod">
          <ac:chgData name="Nathan Rideout" userId="d3c0bb1a-5d5f-486c-a795-ac194b1fb508" providerId="ADAL" clId="{1997ADC4-84CD-5D41-A207-3951082DC2BD}" dt="2020-08-10T13:48:39.270" v="1" actId="27636"/>
          <ac:spMkLst>
            <pc:docMk/>
            <pc:sldMk cId="955241809" sldId="286"/>
            <ac:spMk id="3" creationId="{922ED963-CC4C-4B53-AAF5-75198906567E}"/>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_115_315BD509.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915" b="1" i="0" u="none" strike="noStrike" kern="1200" spc="0" baseline="0">
              <a:solidFill>
                <a:schemeClr val="tx1"/>
              </a:solidFill>
              <a:latin typeface="+mn-lt"/>
              <a:ea typeface="+mn-ea"/>
              <a:cs typeface="+mn-cs"/>
            </a:defRPr>
          </a:pPr>
          <a:endParaRPr lang="en-US"/>
        </a:p>
      </c:txPr>
    </c:title>
    <c:autoTitleDeleted val="0"/>
    <c:plotArea>
      <c:layout/>
      <c:ofPieChart>
        <c:ofPieType val="pie"/>
        <c:varyColors val="1"/>
        <c:ser>
          <c:idx val="0"/>
          <c:order val="0"/>
          <c:tx>
            <c:strRef>
              <c:f>Sheet1!$B$1</c:f>
              <c:strCache>
                <c:ptCount val="1"/>
                <c:pt idx="0">
                  <c:v>Market Size (Millions of CAD)</c:v>
                </c:pt>
              </c:strCache>
            </c:strRef>
          </c:tx>
          <c:spPr>
            <a:ln>
              <a:solidFill>
                <a:schemeClr val="tx1"/>
              </a:solidFill>
            </a:ln>
          </c:spPr>
          <c:dPt>
            <c:idx val="0"/>
            <c:bubble3D val="0"/>
            <c:spPr>
              <a:solidFill>
                <a:schemeClr val="accent1"/>
              </a:solidFill>
              <a:ln w="19050">
                <a:solidFill>
                  <a:schemeClr val="tx1"/>
                </a:solidFill>
              </a:ln>
              <a:effectLst/>
            </c:spPr>
            <c:extLst>
              <c:ext xmlns:c16="http://schemas.microsoft.com/office/drawing/2014/chart" uri="{C3380CC4-5D6E-409C-BE32-E72D297353CC}">
                <c16:uniqueId val="{00000001-01E3-4CD2-9FCB-347ECCA18705}"/>
              </c:ext>
            </c:extLst>
          </c:dPt>
          <c:dPt>
            <c:idx val="1"/>
            <c:bubble3D val="0"/>
            <c:spPr>
              <a:solidFill>
                <a:schemeClr val="accent2"/>
              </a:solidFill>
              <a:ln w="19050">
                <a:solidFill>
                  <a:schemeClr val="tx1"/>
                </a:solidFill>
              </a:ln>
              <a:effectLst/>
            </c:spPr>
            <c:extLst>
              <c:ext xmlns:c16="http://schemas.microsoft.com/office/drawing/2014/chart" uri="{C3380CC4-5D6E-409C-BE32-E72D297353CC}">
                <c16:uniqueId val="{00000003-01E3-4CD2-9FCB-347ECCA18705}"/>
              </c:ext>
            </c:extLst>
          </c:dPt>
          <c:dPt>
            <c:idx val="2"/>
            <c:bubble3D val="0"/>
            <c:spPr>
              <a:solidFill>
                <a:schemeClr val="accent6">
                  <a:lumMod val="40000"/>
                  <a:lumOff val="60000"/>
                </a:schemeClr>
              </a:solidFill>
              <a:ln w="19050">
                <a:solidFill>
                  <a:schemeClr val="tx1"/>
                </a:solidFill>
              </a:ln>
              <a:effectLst/>
            </c:spPr>
            <c:extLst>
              <c:ext xmlns:c16="http://schemas.microsoft.com/office/drawing/2014/chart" uri="{C3380CC4-5D6E-409C-BE32-E72D297353CC}">
                <c16:uniqueId val="{00000005-01E3-4CD2-9FCB-347ECCA18705}"/>
              </c:ext>
            </c:extLst>
          </c:dPt>
          <c:dPt>
            <c:idx val="3"/>
            <c:bubble3D val="0"/>
            <c:spPr>
              <a:solidFill>
                <a:schemeClr val="accent4"/>
              </a:solidFill>
              <a:ln w="19050">
                <a:solidFill>
                  <a:schemeClr val="tx1"/>
                </a:solidFill>
              </a:ln>
              <a:effectLst/>
            </c:spPr>
            <c:extLst>
              <c:ext xmlns:c16="http://schemas.microsoft.com/office/drawing/2014/chart" uri="{C3380CC4-5D6E-409C-BE32-E72D297353CC}">
                <c16:uniqueId val="{00000007-01E3-4CD2-9FCB-347ECCA18705}"/>
              </c:ext>
            </c:extLst>
          </c:dPt>
          <c:dPt>
            <c:idx val="4"/>
            <c:bubble3D val="0"/>
            <c:spPr>
              <a:solidFill>
                <a:schemeClr val="accent5"/>
              </a:solidFill>
              <a:ln w="19050">
                <a:solidFill>
                  <a:schemeClr val="tx1"/>
                </a:solidFill>
              </a:ln>
              <a:effectLst/>
            </c:spPr>
            <c:extLst>
              <c:ext xmlns:c16="http://schemas.microsoft.com/office/drawing/2014/chart" uri="{C3380CC4-5D6E-409C-BE32-E72D297353CC}">
                <c16:uniqueId val="{00000009-01E3-4CD2-9FCB-347ECCA18705}"/>
              </c:ext>
            </c:extLst>
          </c:dPt>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Sheet1!$A$2:$A$5</c:f>
              <c:strCache>
                <c:ptCount val="4"/>
                <c:pt idx="0">
                  <c:v>Window BIPV</c:v>
                </c:pt>
                <c:pt idx="1">
                  <c:v>Wall BIPV</c:v>
                </c:pt>
                <c:pt idx="2">
                  <c:v>Rest of North America</c:v>
                </c:pt>
                <c:pt idx="3">
                  <c:v>Canadian Market</c:v>
                </c:pt>
              </c:strCache>
            </c:strRef>
          </c:cat>
          <c:val>
            <c:numRef>
              <c:f>Sheet1!$B$2:$B$5</c:f>
              <c:numCache>
                <c:formatCode>_("$"* #,##0_);_("$"* \(#,##0\);_("$"* "-"_);_(@_)</c:formatCode>
                <c:ptCount val="4"/>
                <c:pt idx="0">
                  <c:v>3400</c:v>
                </c:pt>
                <c:pt idx="1">
                  <c:v>3350</c:v>
                </c:pt>
                <c:pt idx="2">
                  <c:v>225</c:v>
                </c:pt>
                <c:pt idx="3">
                  <c:v>25</c:v>
                </c:pt>
              </c:numCache>
            </c:numRef>
          </c:val>
          <c:extLst>
            <c:ext xmlns:c16="http://schemas.microsoft.com/office/drawing/2014/chart" uri="{C3380CC4-5D6E-409C-BE32-E72D297353CC}">
              <c16:uniqueId val="{0000000A-01E3-4CD2-9FCB-347ECCA18705}"/>
            </c:ext>
          </c:extLst>
        </c:ser>
        <c:dLbls>
          <c:showLegendKey val="0"/>
          <c:showVal val="0"/>
          <c:showCatName val="0"/>
          <c:showSerName val="0"/>
          <c:showPercent val="0"/>
          <c:showBubbleSize val="0"/>
          <c:showLeaderLines val="1"/>
        </c:dLbls>
        <c:gapWidth val="100"/>
        <c:secondPieSize val="75"/>
        <c:serLines>
          <c:spPr>
            <a:ln w="9525" cap="flat" cmpd="sng" algn="ctr">
              <a:solidFill>
                <a:schemeClr val="tx1">
                  <a:lumMod val="35000"/>
                  <a:lumOff val="65000"/>
                </a:schemeClr>
              </a:solidFill>
              <a:round/>
            </a:ln>
            <a:effectLst/>
          </c:spPr>
        </c:serLines>
      </c:ofPie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1"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33">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65000"/>
        <a:lumOff val="3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50000"/>
            <a:lumOff val="50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ln w="19050">
        <a:solidFill>
          <a:schemeClr val="lt1"/>
        </a:solidFill>
      </a:ln>
    </cs:spPr>
  </cs:dataPoint>
  <cs:dataPoint3D>
    <cs:lnRef idx="0"/>
    <cs:fillRef idx="0">
      <cs:styleClr val="auto"/>
    </cs:fillRef>
    <cs:effectRef idx="0"/>
    <cs:fontRef idx="minor">
      <a:schemeClr val="tx1"/>
    </cs:fontRef>
    <cs:spPr>
      <a:solidFill>
        <a:schemeClr val="phClr"/>
      </a:solidFill>
      <a:ln w="1905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915" b="0" kern="1200" spc="0"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362DCFD-F4D1-4CA9-A64D-787806155101}" type="doc">
      <dgm:prSet loTypeId="urn:microsoft.com/office/officeart/2005/8/layout/process3" loCatId="process" qsTypeId="urn:microsoft.com/office/officeart/2005/8/quickstyle/simple1" qsCatId="simple" csTypeId="urn:microsoft.com/office/officeart/2005/8/colors/accent1_2" csCatId="accent1" phldr="1"/>
      <dgm:spPr/>
      <dgm:t>
        <a:bodyPr/>
        <a:lstStyle/>
        <a:p>
          <a:endParaRPr lang="en-US"/>
        </a:p>
      </dgm:t>
    </dgm:pt>
    <dgm:pt modelId="{9C66B2CD-8714-431B-9630-7BD99FD9757E}">
      <dgm:prSet phldrT="[Text]"/>
      <dgm:spPr/>
      <dgm:t>
        <a:bodyPr/>
        <a:lstStyle/>
        <a:p>
          <a:r>
            <a:rPr lang="en-US">
              <a:latin typeface="Calibri" panose="020F0502020204030204" pitchFamily="34" charset="0"/>
            </a:rPr>
            <a:t>Conception and Initial Lab Trials</a:t>
          </a:r>
        </a:p>
      </dgm:t>
    </dgm:pt>
    <dgm:pt modelId="{BC46A382-66CC-45F8-A536-93457D32F4B3}" type="parTrans" cxnId="{9BE3A9F9-91AA-4E03-A194-7002BF976DBB}">
      <dgm:prSet/>
      <dgm:spPr/>
      <dgm:t>
        <a:bodyPr/>
        <a:lstStyle/>
        <a:p>
          <a:endParaRPr lang="en-US"/>
        </a:p>
      </dgm:t>
    </dgm:pt>
    <dgm:pt modelId="{CBF0B790-A4DA-4623-87B6-CB15336118FB}" type="sibTrans" cxnId="{9BE3A9F9-91AA-4E03-A194-7002BF976DBB}">
      <dgm:prSet/>
      <dgm:spPr/>
      <dgm:t>
        <a:bodyPr/>
        <a:lstStyle/>
        <a:p>
          <a:endParaRPr lang="en-US"/>
        </a:p>
      </dgm:t>
    </dgm:pt>
    <dgm:pt modelId="{72E807E5-D2DA-49F4-AEA6-F0801254BBE6}">
      <dgm:prSet phldrT="[Text]"/>
      <dgm:spPr/>
      <dgm:t>
        <a:bodyPr/>
        <a:lstStyle/>
        <a:p>
          <a:r>
            <a:rPr lang="en-US">
              <a:latin typeface="Calibri" panose="020F0502020204030204" pitchFamily="34" charset="0"/>
            </a:rPr>
            <a:t>First successful integration of wavelength shifting with PV cells</a:t>
          </a:r>
        </a:p>
      </dgm:t>
    </dgm:pt>
    <dgm:pt modelId="{0AD9FCFD-C42C-4BAA-A8E8-8FCDA6B67BF0}" type="parTrans" cxnId="{972154DB-71F5-4D14-A2E6-0ACF6BB98A9F}">
      <dgm:prSet/>
      <dgm:spPr/>
      <dgm:t>
        <a:bodyPr/>
        <a:lstStyle/>
        <a:p>
          <a:endParaRPr lang="en-US"/>
        </a:p>
      </dgm:t>
    </dgm:pt>
    <dgm:pt modelId="{1ED26FE8-62CB-4800-846F-E53DCD2B202E}" type="sibTrans" cxnId="{972154DB-71F5-4D14-A2E6-0ACF6BB98A9F}">
      <dgm:prSet/>
      <dgm:spPr/>
      <dgm:t>
        <a:bodyPr/>
        <a:lstStyle/>
        <a:p>
          <a:endParaRPr lang="en-US"/>
        </a:p>
      </dgm:t>
    </dgm:pt>
    <dgm:pt modelId="{A0750835-4356-4344-82F7-6052FBA619AA}">
      <dgm:prSet phldrT="[Text]"/>
      <dgm:spPr/>
      <dgm:t>
        <a:bodyPr/>
        <a:lstStyle/>
        <a:p>
          <a:r>
            <a:rPr lang="en-US">
              <a:latin typeface="Calibri" panose="020F0502020204030204" pitchFamily="34" charset="0"/>
            </a:rPr>
            <a:t>First prototype module developed</a:t>
          </a:r>
        </a:p>
      </dgm:t>
    </dgm:pt>
    <dgm:pt modelId="{884A5B65-5B2F-469F-8AA9-A9D673D0A40F}" type="parTrans" cxnId="{1B32EA93-E005-47B2-9AA0-318E922D2857}">
      <dgm:prSet/>
      <dgm:spPr/>
      <dgm:t>
        <a:bodyPr/>
        <a:lstStyle/>
        <a:p>
          <a:endParaRPr lang="en-US"/>
        </a:p>
      </dgm:t>
    </dgm:pt>
    <dgm:pt modelId="{F78CF5F0-B15E-4427-AC4E-1C631B5F495C}" type="sibTrans" cxnId="{1B32EA93-E005-47B2-9AA0-318E922D2857}">
      <dgm:prSet/>
      <dgm:spPr/>
      <dgm:t>
        <a:bodyPr/>
        <a:lstStyle/>
        <a:p>
          <a:endParaRPr lang="en-US"/>
        </a:p>
      </dgm:t>
    </dgm:pt>
    <dgm:pt modelId="{1F377EC6-4340-437E-92F4-502CB32E59A7}">
      <dgm:prSet/>
      <dgm:spPr/>
      <dgm:t>
        <a:bodyPr/>
        <a:lstStyle/>
        <a:p>
          <a:r>
            <a:rPr lang="en-US">
              <a:latin typeface="Calibri" panose="020F0502020204030204" pitchFamily="34" charset="0"/>
            </a:rPr>
            <a:t>Current Stage – securing funds to pursue demonstration project</a:t>
          </a:r>
        </a:p>
      </dgm:t>
    </dgm:pt>
    <dgm:pt modelId="{D1BAF453-F2EA-4CAA-B10B-1515BAD6B9F9}" type="parTrans" cxnId="{1BD244C6-9358-44EC-A570-DA5C2E4AE474}">
      <dgm:prSet/>
      <dgm:spPr/>
      <dgm:t>
        <a:bodyPr/>
        <a:lstStyle/>
        <a:p>
          <a:endParaRPr lang="en-US"/>
        </a:p>
      </dgm:t>
    </dgm:pt>
    <dgm:pt modelId="{17CB0506-9EB9-4B31-84FC-806C03F95F3B}" type="sibTrans" cxnId="{1BD244C6-9358-44EC-A570-DA5C2E4AE474}">
      <dgm:prSet/>
      <dgm:spPr/>
      <dgm:t>
        <a:bodyPr/>
        <a:lstStyle/>
        <a:p>
          <a:endParaRPr lang="en-US"/>
        </a:p>
      </dgm:t>
    </dgm:pt>
    <dgm:pt modelId="{81F066B0-B99A-46B5-A818-EE0223ED9DE3}">
      <dgm:prSet/>
      <dgm:spPr/>
      <dgm:t>
        <a:bodyPr/>
        <a:lstStyle/>
        <a:p>
          <a:r>
            <a:rPr lang="en-US">
              <a:latin typeface="Calibri" panose="020F0502020204030204" pitchFamily="34" charset="0"/>
            </a:rPr>
            <a:t> June 2017, University of Calgary</a:t>
          </a:r>
        </a:p>
      </dgm:t>
    </dgm:pt>
    <dgm:pt modelId="{CA01749D-5302-4953-AB55-4A179BA63C9A}" type="parTrans" cxnId="{92646816-6562-481B-B4A4-93BAE0661863}">
      <dgm:prSet/>
      <dgm:spPr/>
      <dgm:t>
        <a:bodyPr/>
        <a:lstStyle/>
        <a:p>
          <a:endParaRPr lang="en-US"/>
        </a:p>
      </dgm:t>
    </dgm:pt>
    <dgm:pt modelId="{FB59A164-2171-44B4-83D0-02B3986D1E4F}" type="sibTrans" cxnId="{92646816-6562-481B-B4A4-93BAE0661863}">
      <dgm:prSet/>
      <dgm:spPr/>
      <dgm:t>
        <a:bodyPr/>
        <a:lstStyle/>
        <a:p>
          <a:endParaRPr lang="en-US"/>
        </a:p>
      </dgm:t>
    </dgm:pt>
    <dgm:pt modelId="{2D25F229-DD15-4872-BE83-CACB91E72CEF}">
      <dgm:prSet/>
      <dgm:spPr/>
      <dgm:t>
        <a:bodyPr/>
        <a:lstStyle/>
        <a:p>
          <a:r>
            <a:rPr lang="en-US">
              <a:latin typeface="Calibri" panose="020F0502020204030204" pitchFamily="34" charset="0"/>
            </a:rPr>
            <a:t> February 2018, University of Calgary</a:t>
          </a:r>
        </a:p>
      </dgm:t>
    </dgm:pt>
    <dgm:pt modelId="{73DC3C2D-18F5-4F78-B7F1-5C40D48DA4F8}" type="parTrans" cxnId="{D5179C01-ABE7-43C9-B26D-F44E837F125A}">
      <dgm:prSet/>
      <dgm:spPr/>
      <dgm:t>
        <a:bodyPr/>
        <a:lstStyle/>
        <a:p>
          <a:endParaRPr lang="en-US"/>
        </a:p>
      </dgm:t>
    </dgm:pt>
    <dgm:pt modelId="{C6654152-9226-44B0-8178-7B14BA84651F}" type="sibTrans" cxnId="{D5179C01-ABE7-43C9-B26D-F44E837F125A}">
      <dgm:prSet/>
      <dgm:spPr/>
      <dgm:t>
        <a:bodyPr/>
        <a:lstStyle/>
        <a:p>
          <a:endParaRPr lang="en-US"/>
        </a:p>
      </dgm:t>
    </dgm:pt>
    <dgm:pt modelId="{B25727DD-1BCB-4BCF-9580-3F70D3BF45BC}">
      <dgm:prSet/>
      <dgm:spPr/>
      <dgm:t>
        <a:bodyPr/>
        <a:lstStyle/>
        <a:p>
          <a:r>
            <a:rPr lang="en-US">
              <a:latin typeface="Calibri" panose="020F0502020204030204" pitchFamily="34" charset="0"/>
            </a:rPr>
            <a:t> November 2018, University of Calgary</a:t>
          </a:r>
        </a:p>
      </dgm:t>
    </dgm:pt>
    <dgm:pt modelId="{6916C6BF-F0C9-480E-875A-F1D8DEFB395A}" type="parTrans" cxnId="{86FC6AC3-92F0-4F3F-80D2-626702952CF9}">
      <dgm:prSet/>
      <dgm:spPr/>
      <dgm:t>
        <a:bodyPr/>
        <a:lstStyle/>
        <a:p>
          <a:endParaRPr lang="en-US"/>
        </a:p>
      </dgm:t>
    </dgm:pt>
    <dgm:pt modelId="{F44C0CE1-CC63-49D6-8F5C-F34462D90E24}" type="sibTrans" cxnId="{86FC6AC3-92F0-4F3F-80D2-626702952CF9}">
      <dgm:prSet/>
      <dgm:spPr/>
      <dgm:t>
        <a:bodyPr/>
        <a:lstStyle/>
        <a:p>
          <a:endParaRPr lang="en-US"/>
        </a:p>
      </dgm:t>
    </dgm:pt>
    <dgm:pt modelId="{886C849A-4FFF-4E37-8B69-2BCC3E91CFC2}">
      <dgm:prSet/>
      <dgm:spPr/>
      <dgm:t>
        <a:bodyPr/>
        <a:lstStyle/>
        <a:p>
          <a:r>
            <a:rPr lang="en-US">
              <a:latin typeface="Calibri" panose="020F0502020204030204" pitchFamily="34" charset="0"/>
            </a:rPr>
            <a:t> Current, University of Calgary and New Office Space.</a:t>
          </a:r>
        </a:p>
      </dgm:t>
    </dgm:pt>
    <dgm:pt modelId="{CBB815A5-0FE5-4ABD-B405-5D7F583C75F7}" type="parTrans" cxnId="{DE3BD0F4-0550-4810-B32F-DD0D472A0941}">
      <dgm:prSet/>
      <dgm:spPr/>
      <dgm:t>
        <a:bodyPr/>
        <a:lstStyle/>
        <a:p>
          <a:endParaRPr lang="en-US"/>
        </a:p>
      </dgm:t>
    </dgm:pt>
    <dgm:pt modelId="{DDB343D4-C7ED-40A2-9BCC-A62C5A8C1517}" type="sibTrans" cxnId="{DE3BD0F4-0550-4810-B32F-DD0D472A0941}">
      <dgm:prSet/>
      <dgm:spPr/>
      <dgm:t>
        <a:bodyPr/>
        <a:lstStyle/>
        <a:p>
          <a:endParaRPr lang="en-US"/>
        </a:p>
      </dgm:t>
    </dgm:pt>
    <dgm:pt modelId="{A9EF58E5-FF83-49BC-A37F-732C04190711}" type="pres">
      <dgm:prSet presAssocID="{F362DCFD-F4D1-4CA9-A64D-787806155101}" presName="linearFlow" presStyleCnt="0">
        <dgm:presLayoutVars>
          <dgm:dir/>
          <dgm:animLvl val="lvl"/>
          <dgm:resizeHandles val="exact"/>
        </dgm:presLayoutVars>
      </dgm:prSet>
      <dgm:spPr/>
    </dgm:pt>
    <dgm:pt modelId="{8905BD45-8A96-4058-9B32-7F652E6B1A78}" type="pres">
      <dgm:prSet presAssocID="{9C66B2CD-8714-431B-9630-7BD99FD9757E}" presName="composite" presStyleCnt="0"/>
      <dgm:spPr/>
    </dgm:pt>
    <dgm:pt modelId="{3A3EF0C5-AB3D-4048-B55D-12C0528DEC72}" type="pres">
      <dgm:prSet presAssocID="{9C66B2CD-8714-431B-9630-7BD99FD9757E}" presName="parTx" presStyleLbl="node1" presStyleIdx="0" presStyleCnt="4">
        <dgm:presLayoutVars>
          <dgm:chMax val="0"/>
          <dgm:chPref val="0"/>
          <dgm:bulletEnabled val="1"/>
        </dgm:presLayoutVars>
      </dgm:prSet>
      <dgm:spPr/>
    </dgm:pt>
    <dgm:pt modelId="{08BE6DE8-9B49-43F1-B17C-03BBC11FAD45}" type="pres">
      <dgm:prSet presAssocID="{9C66B2CD-8714-431B-9630-7BD99FD9757E}" presName="parSh" presStyleLbl="node1" presStyleIdx="0" presStyleCnt="4"/>
      <dgm:spPr/>
    </dgm:pt>
    <dgm:pt modelId="{B7E2A562-7CD4-4366-880B-0E65963F6921}" type="pres">
      <dgm:prSet presAssocID="{9C66B2CD-8714-431B-9630-7BD99FD9757E}" presName="desTx" presStyleLbl="fgAcc1" presStyleIdx="0" presStyleCnt="4" custLinFactNeighborY="27691">
        <dgm:presLayoutVars>
          <dgm:bulletEnabled val="1"/>
        </dgm:presLayoutVars>
      </dgm:prSet>
      <dgm:spPr>
        <a:prstGeom prst="snip2DiagRect">
          <a:avLst/>
        </a:prstGeom>
      </dgm:spPr>
    </dgm:pt>
    <dgm:pt modelId="{734438D3-C8BA-41C0-A436-BF4DF45F2405}" type="pres">
      <dgm:prSet presAssocID="{CBF0B790-A4DA-4623-87B6-CB15336118FB}" presName="sibTrans" presStyleLbl="sibTrans2D1" presStyleIdx="0" presStyleCnt="3"/>
      <dgm:spPr/>
    </dgm:pt>
    <dgm:pt modelId="{35883A67-C14A-493F-A43A-43D9F8B95BCB}" type="pres">
      <dgm:prSet presAssocID="{CBF0B790-A4DA-4623-87B6-CB15336118FB}" presName="connTx" presStyleLbl="sibTrans2D1" presStyleIdx="0" presStyleCnt="3"/>
      <dgm:spPr/>
    </dgm:pt>
    <dgm:pt modelId="{5DC8067C-987E-40D9-8701-A7F705084CDE}" type="pres">
      <dgm:prSet presAssocID="{72E807E5-D2DA-49F4-AEA6-F0801254BBE6}" presName="composite" presStyleCnt="0"/>
      <dgm:spPr/>
    </dgm:pt>
    <dgm:pt modelId="{3AB05B24-771C-4509-AE7A-28AB377281BD}" type="pres">
      <dgm:prSet presAssocID="{72E807E5-D2DA-49F4-AEA6-F0801254BBE6}" presName="parTx" presStyleLbl="node1" presStyleIdx="0" presStyleCnt="4">
        <dgm:presLayoutVars>
          <dgm:chMax val="0"/>
          <dgm:chPref val="0"/>
          <dgm:bulletEnabled val="1"/>
        </dgm:presLayoutVars>
      </dgm:prSet>
      <dgm:spPr/>
    </dgm:pt>
    <dgm:pt modelId="{C9989D7A-368A-425C-BCE9-84B63C900C49}" type="pres">
      <dgm:prSet presAssocID="{72E807E5-D2DA-49F4-AEA6-F0801254BBE6}" presName="parSh" presStyleLbl="node1" presStyleIdx="1" presStyleCnt="4"/>
      <dgm:spPr/>
    </dgm:pt>
    <dgm:pt modelId="{35827C91-93B2-4AE2-B135-B392EC816BFD}" type="pres">
      <dgm:prSet presAssocID="{72E807E5-D2DA-49F4-AEA6-F0801254BBE6}" presName="desTx" presStyleLbl="fgAcc1" presStyleIdx="1" presStyleCnt="4" custLinFactNeighborX="649" custLinFactNeighborY="26737">
        <dgm:presLayoutVars>
          <dgm:bulletEnabled val="1"/>
        </dgm:presLayoutVars>
      </dgm:prSet>
      <dgm:spPr>
        <a:prstGeom prst="snip2DiagRect">
          <a:avLst/>
        </a:prstGeom>
      </dgm:spPr>
    </dgm:pt>
    <dgm:pt modelId="{89A026BB-1C3E-48C1-8932-7028B87932BE}" type="pres">
      <dgm:prSet presAssocID="{1ED26FE8-62CB-4800-846F-E53DCD2B202E}" presName="sibTrans" presStyleLbl="sibTrans2D1" presStyleIdx="1" presStyleCnt="3"/>
      <dgm:spPr/>
    </dgm:pt>
    <dgm:pt modelId="{D916124F-D5D7-4E5A-A0E7-4CE9EB50B4D0}" type="pres">
      <dgm:prSet presAssocID="{1ED26FE8-62CB-4800-846F-E53DCD2B202E}" presName="connTx" presStyleLbl="sibTrans2D1" presStyleIdx="1" presStyleCnt="3"/>
      <dgm:spPr/>
    </dgm:pt>
    <dgm:pt modelId="{9B034E40-8D66-4F7F-82D8-C6176E9A8FF2}" type="pres">
      <dgm:prSet presAssocID="{A0750835-4356-4344-82F7-6052FBA619AA}" presName="composite" presStyleCnt="0"/>
      <dgm:spPr/>
    </dgm:pt>
    <dgm:pt modelId="{95946669-B408-4D82-84CA-7FAE5C699CC2}" type="pres">
      <dgm:prSet presAssocID="{A0750835-4356-4344-82F7-6052FBA619AA}" presName="parTx" presStyleLbl="node1" presStyleIdx="1" presStyleCnt="4">
        <dgm:presLayoutVars>
          <dgm:chMax val="0"/>
          <dgm:chPref val="0"/>
          <dgm:bulletEnabled val="1"/>
        </dgm:presLayoutVars>
      </dgm:prSet>
      <dgm:spPr/>
    </dgm:pt>
    <dgm:pt modelId="{F70D88FC-C81E-46C7-A442-E7C549BC5E48}" type="pres">
      <dgm:prSet presAssocID="{A0750835-4356-4344-82F7-6052FBA619AA}" presName="parSh" presStyleLbl="node1" presStyleIdx="2" presStyleCnt="4"/>
      <dgm:spPr/>
    </dgm:pt>
    <dgm:pt modelId="{1F637407-67B1-4450-94E4-8C74F94C6F43}" type="pres">
      <dgm:prSet presAssocID="{A0750835-4356-4344-82F7-6052FBA619AA}" presName="desTx" presStyleLbl="fgAcc1" presStyleIdx="2" presStyleCnt="4" custLinFactNeighborX="649" custLinFactNeighborY="27692">
        <dgm:presLayoutVars>
          <dgm:bulletEnabled val="1"/>
        </dgm:presLayoutVars>
      </dgm:prSet>
      <dgm:spPr>
        <a:prstGeom prst="snip2DiagRect">
          <a:avLst/>
        </a:prstGeom>
      </dgm:spPr>
    </dgm:pt>
    <dgm:pt modelId="{C95ED523-2C2E-4A7B-B7D1-CC3698196D38}" type="pres">
      <dgm:prSet presAssocID="{F78CF5F0-B15E-4427-AC4E-1C631B5F495C}" presName="sibTrans" presStyleLbl="sibTrans2D1" presStyleIdx="2" presStyleCnt="3"/>
      <dgm:spPr/>
    </dgm:pt>
    <dgm:pt modelId="{3762F437-EC78-4C99-8CE9-8942838AA82B}" type="pres">
      <dgm:prSet presAssocID="{F78CF5F0-B15E-4427-AC4E-1C631B5F495C}" presName="connTx" presStyleLbl="sibTrans2D1" presStyleIdx="2" presStyleCnt="3"/>
      <dgm:spPr/>
    </dgm:pt>
    <dgm:pt modelId="{5ABE8150-2EF5-4AC5-A44D-66AF36C49B5A}" type="pres">
      <dgm:prSet presAssocID="{1F377EC6-4340-437E-92F4-502CB32E59A7}" presName="composite" presStyleCnt="0"/>
      <dgm:spPr/>
    </dgm:pt>
    <dgm:pt modelId="{A8C03222-E5F7-43E5-8E38-BBC8D62F136A}" type="pres">
      <dgm:prSet presAssocID="{1F377EC6-4340-437E-92F4-502CB32E59A7}" presName="parTx" presStyleLbl="node1" presStyleIdx="2" presStyleCnt="4">
        <dgm:presLayoutVars>
          <dgm:chMax val="0"/>
          <dgm:chPref val="0"/>
          <dgm:bulletEnabled val="1"/>
        </dgm:presLayoutVars>
      </dgm:prSet>
      <dgm:spPr/>
    </dgm:pt>
    <dgm:pt modelId="{A8CF6AA7-F45D-4857-9D53-384087377A08}" type="pres">
      <dgm:prSet presAssocID="{1F377EC6-4340-437E-92F4-502CB32E59A7}" presName="parSh" presStyleLbl="node1" presStyleIdx="3" presStyleCnt="4"/>
      <dgm:spPr/>
    </dgm:pt>
    <dgm:pt modelId="{E45690EC-92E8-42AC-A87C-DB47582CB402}" type="pres">
      <dgm:prSet presAssocID="{1F377EC6-4340-437E-92F4-502CB32E59A7}" presName="desTx" presStyleLbl="fgAcc1" presStyleIdx="3" presStyleCnt="4" custLinFactNeighborX="80" custLinFactNeighborY="27692">
        <dgm:presLayoutVars>
          <dgm:bulletEnabled val="1"/>
        </dgm:presLayoutVars>
      </dgm:prSet>
      <dgm:spPr>
        <a:prstGeom prst="snip2DiagRect">
          <a:avLst/>
        </a:prstGeom>
      </dgm:spPr>
    </dgm:pt>
  </dgm:ptLst>
  <dgm:cxnLst>
    <dgm:cxn modelId="{D5179C01-ABE7-43C9-B26D-F44E837F125A}" srcId="{72E807E5-D2DA-49F4-AEA6-F0801254BBE6}" destId="{2D25F229-DD15-4872-BE83-CACB91E72CEF}" srcOrd="0" destOrd="0" parTransId="{73DC3C2D-18F5-4F78-B7F1-5C40D48DA4F8}" sibTransId="{C6654152-9226-44B0-8178-7B14BA84651F}"/>
    <dgm:cxn modelId="{6112BF08-3BC5-4555-8AF4-B846C950A2D1}" type="presOf" srcId="{CBF0B790-A4DA-4623-87B6-CB15336118FB}" destId="{35883A67-C14A-493F-A43A-43D9F8B95BCB}" srcOrd="1" destOrd="0" presId="urn:microsoft.com/office/officeart/2005/8/layout/process3"/>
    <dgm:cxn modelId="{78FEDE09-A734-4BF8-9CA7-8FC865F792BE}" type="presOf" srcId="{F362DCFD-F4D1-4CA9-A64D-787806155101}" destId="{A9EF58E5-FF83-49BC-A37F-732C04190711}" srcOrd="0" destOrd="0" presId="urn:microsoft.com/office/officeart/2005/8/layout/process3"/>
    <dgm:cxn modelId="{28EEC812-9F5C-40C2-96CF-29DF0BBC9661}" type="presOf" srcId="{1F377EC6-4340-437E-92F4-502CB32E59A7}" destId="{A8C03222-E5F7-43E5-8E38-BBC8D62F136A}" srcOrd="0" destOrd="0" presId="urn:microsoft.com/office/officeart/2005/8/layout/process3"/>
    <dgm:cxn modelId="{C89E0816-1FD5-414F-8696-BC6ECC82CF81}" type="presOf" srcId="{A0750835-4356-4344-82F7-6052FBA619AA}" destId="{F70D88FC-C81E-46C7-A442-E7C549BC5E48}" srcOrd="1" destOrd="0" presId="urn:microsoft.com/office/officeart/2005/8/layout/process3"/>
    <dgm:cxn modelId="{92646816-6562-481B-B4A4-93BAE0661863}" srcId="{9C66B2CD-8714-431B-9630-7BD99FD9757E}" destId="{81F066B0-B99A-46B5-A818-EE0223ED9DE3}" srcOrd="0" destOrd="0" parTransId="{CA01749D-5302-4953-AB55-4A179BA63C9A}" sibTransId="{FB59A164-2171-44B4-83D0-02B3986D1E4F}"/>
    <dgm:cxn modelId="{5188042D-F3BC-49FB-A908-08F78487E87C}" type="presOf" srcId="{9C66B2CD-8714-431B-9630-7BD99FD9757E}" destId="{3A3EF0C5-AB3D-4048-B55D-12C0528DEC72}" srcOrd="0" destOrd="0" presId="urn:microsoft.com/office/officeart/2005/8/layout/process3"/>
    <dgm:cxn modelId="{9EFC2D35-FC93-47CF-A3F3-665402BFF8FD}" type="presOf" srcId="{72E807E5-D2DA-49F4-AEA6-F0801254BBE6}" destId="{C9989D7A-368A-425C-BCE9-84B63C900C49}" srcOrd="1" destOrd="0" presId="urn:microsoft.com/office/officeart/2005/8/layout/process3"/>
    <dgm:cxn modelId="{83BC7B67-39B3-45C3-B0E4-191290817F08}" type="presOf" srcId="{9C66B2CD-8714-431B-9630-7BD99FD9757E}" destId="{08BE6DE8-9B49-43F1-B17C-03BBC11FAD45}" srcOrd="1" destOrd="0" presId="urn:microsoft.com/office/officeart/2005/8/layout/process3"/>
    <dgm:cxn modelId="{6BA6E46D-9DCF-49D9-8159-7FF36D83D5A6}" type="presOf" srcId="{1F377EC6-4340-437E-92F4-502CB32E59A7}" destId="{A8CF6AA7-F45D-4857-9D53-384087377A08}" srcOrd="1" destOrd="0" presId="urn:microsoft.com/office/officeart/2005/8/layout/process3"/>
    <dgm:cxn modelId="{5BE44556-3338-45EE-9BC3-35A1433D5E8A}" type="presOf" srcId="{72E807E5-D2DA-49F4-AEA6-F0801254BBE6}" destId="{3AB05B24-771C-4509-AE7A-28AB377281BD}" srcOrd="0" destOrd="0" presId="urn:microsoft.com/office/officeart/2005/8/layout/process3"/>
    <dgm:cxn modelId="{D7732A92-7893-4130-8EDB-82E575A5B466}" type="presOf" srcId="{81F066B0-B99A-46B5-A818-EE0223ED9DE3}" destId="{B7E2A562-7CD4-4366-880B-0E65963F6921}" srcOrd="0" destOrd="0" presId="urn:microsoft.com/office/officeart/2005/8/layout/process3"/>
    <dgm:cxn modelId="{1B32EA93-E005-47B2-9AA0-318E922D2857}" srcId="{F362DCFD-F4D1-4CA9-A64D-787806155101}" destId="{A0750835-4356-4344-82F7-6052FBA619AA}" srcOrd="2" destOrd="0" parTransId="{884A5B65-5B2F-469F-8AA9-A9D673D0A40F}" sibTransId="{F78CF5F0-B15E-4427-AC4E-1C631B5F495C}"/>
    <dgm:cxn modelId="{2AADD497-89E1-4B06-8F81-12F43949CA3E}" type="presOf" srcId="{F78CF5F0-B15E-4427-AC4E-1C631B5F495C}" destId="{3762F437-EC78-4C99-8CE9-8942838AA82B}" srcOrd="1" destOrd="0" presId="urn:microsoft.com/office/officeart/2005/8/layout/process3"/>
    <dgm:cxn modelId="{E4DBAD98-043B-4FA6-BE1F-91061C917AD3}" type="presOf" srcId="{B25727DD-1BCB-4BCF-9580-3F70D3BF45BC}" destId="{1F637407-67B1-4450-94E4-8C74F94C6F43}" srcOrd="0" destOrd="0" presId="urn:microsoft.com/office/officeart/2005/8/layout/process3"/>
    <dgm:cxn modelId="{DCF7F59F-028A-48B1-94A3-C1ED60AAA8B4}" type="presOf" srcId="{1ED26FE8-62CB-4800-846F-E53DCD2B202E}" destId="{D916124F-D5D7-4E5A-A0E7-4CE9EB50B4D0}" srcOrd="1" destOrd="0" presId="urn:microsoft.com/office/officeart/2005/8/layout/process3"/>
    <dgm:cxn modelId="{8D08DBB2-EC90-4AE4-BC1E-8DD2A5EEB2F3}" type="presOf" srcId="{1ED26FE8-62CB-4800-846F-E53DCD2B202E}" destId="{89A026BB-1C3E-48C1-8932-7028B87932BE}" srcOrd="0" destOrd="0" presId="urn:microsoft.com/office/officeart/2005/8/layout/process3"/>
    <dgm:cxn modelId="{3B9846BB-76C1-40B5-A3CE-3C425AEA07B1}" type="presOf" srcId="{886C849A-4FFF-4E37-8B69-2BCC3E91CFC2}" destId="{E45690EC-92E8-42AC-A87C-DB47582CB402}" srcOrd="0" destOrd="0" presId="urn:microsoft.com/office/officeart/2005/8/layout/process3"/>
    <dgm:cxn modelId="{516820C0-F0E8-4494-83E0-805723B5AFCD}" type="presOf" srcId="{F78CF5F0-B15E-4427-AC4E-1C631B5F495C}" destId="{C95ED523-2C2E-4A7B-B7D1-CC3698196D38}" srcOrd="0" destOrd="0" presId="urn:microsoft.com/office/officeart/2005/8/layout/process3"/>
    <dgm:cxn modelId="{86FC6AC3-92F0-4F3F-80D2-626702952CF9}" srcId="{A0750835-4356-4344-82F7-6052FBA619AA}" destId="{B25727DD-1BCB-4BCF-9580-3F70D3BF45BC}" srcOrd="0" destOrd="0" parTransId="{6916C6BF-F0C9-480E-875A-F1D8DEFB395A}" sibTransId="{F44C0CE1-CC63-49D6-8F5C-F34462D90E24}"/>
    <dgm:cxn modelId="{1BD244C6-9358-44EC-A570-DA5C2E4AE474}" srcId="{F362DCFD-F4D1-4CA9-A64D-787806155101}" destId="{1F377EC6-4340-437E-92F4-502CB32E59A7}" srcOrd="3" destOrd="0" parTransId="{D1BAF453-F2EA-4CAA-B10B-1515BAD6B9F9}" sibTransId="{17CB0506-9EB9-4B31-84FC-806C03F95F3B}"/>
    <dgm:cxn modelId="{CE517ACF-F119-4E73-931E-C4D55EAF7B46}" type="presOf" srcId="{CBF0B790-A4DA-4623-87B6-CB15336118FB}" destId="{734438D3-C8BA-41C0-A436-BF4DF45F2405}" srcOrd="0" destOrd="0" presId="urn:microsoft.com/office/officeart/2005/8/layout/process3"/>
    <dgm:cxn modelId="{972154DB-71F5-4D14-A2E6-0ACF6BB98A9F}" srcId="{F362DCFD-F4D1-4CA9-A64D-787806155101}" destId="{72E807E5-D2DA-49F4-AEA6-F0801254BBE6}" srcOrd="1" destOrd="0" parTransId="{0AD9FCFD-C42C-4BAA-A8E8-8FCDA6B67BF0}" sibTransId="{1ED26FE8-62CB-4800-846F-E53DCD2B202E}"/>
    <dgm:cxn modelId="{7B66A8E2-48F4-40E1-9A3A-89A587964B09}" type="presOf" srcId="{A0750835-4356-4344-82F7-6052FBA619AA}" destId="{95946669-B408-4D82-84CA-7FAE5C699CC2}" srcOrd="0" destOrd="0" presId="urn:microsoft.com/office/officeart/2005/8/layout/process3"/>
    <dgm:cxn modelId="{DE3BD0F4-0550-4810-B32F-DD0D472A0941}" srcId="{1F377EC6-4340-437E-92F4-502CB32E59A7}" destId="{886C849A-4FFF-4E37-8B69-2BCC3E91CFC2}" srcOrd="0" destOrd="0" parTransId="{CBB815A5-0FE5-4ABD-B405-5D7F583C75F7}" sibTransId="{DDB343D4-C7ED-40A2-9BCC-A62C5A8C1517}"/>
    <dgm:cxn modelId="{9BE3A9F9-91AA-4E03-A194-7002BF976DBB}" srcId="{F362DCFD-F4D1-4CA9-A64D-787806155101}" destId="{9C66B2CD-8714-431B-9630-7BD99FD9757E}" srcOrd="0" destOrd="0" parTransId="{BC46A382-66CC-45F8-A536-93457D32F4B3}" sibTransId="{CBF0B790-A4DA-4623-87B6-CB15336118FB}"/>
    <dgm:cxn modelId="{A90C48FA-3FCA-4014-A99D-7F167DE668D7}" type="presOf" srcId="{2D25F229-DD15-4872-BE83-CACB91E72CEF}" destId="{35827C91-93B2-4AE2-B135-B392EC816BFD}" srcOrd="0" destOrd="0" presId="urn:microsoft.com/office/officeart/2005/8/layout/process3"/>
    <dgm:cxn modelId="{11AF52E8-47D4-41EB-8CB2-8D93705204E9}" type="presParOf" srcId="{A9EF58E5-FF83-49BC-A37F-732C04190711}" destId="{8905BD45-8A96-4058-9B32-7F652E6B1A78}" srcOrd="0" destOrd="0" presId="urn:microsoft.com/office/officeart/2005/8/layout/process3"/>
    <dgm:cxn modelId="{F6839952-E898-4BE2-A0BB-C8E2EC35ECE1}" type="presParOf" srcId="{8905BD45-8A96-4058-9B32-7F652E6B1A78}" destId="{3A3EF0C5-AB3D-4048-B55D-12C0528DEC72}" srcOrd="0" destOrd="0" presId="urn:microsoft.com/office/officeart/2005/8/layout/process3"/>
    <dgm:cxn modelId="{FFFC1A90-26EE-49E3-A4E5-8C80A698DB83}" type="presParOf" srcId="{8905BD45-8A96-4058-9B32-7F652E6B1A78}" destId="{08BE6DE8-9B49-43F1-B17C-03BBC11FAD45}" srcOrd="1" destOrd="0" presId="urn:microsoft.com/office/officeart/2005/8/layout/process3"/>
    <dgm:cxn modelId="{471E3A63-C4D9-4D77-9062-ED721533328F}" type="presParOf" srcId="{8905BD45-8A96-4058-9B32-7F652E6B1A78}" destId="{B7E2A562-7CD4-4366-880B-0E65963F6921}" srcOrd="2" destOrd="0" presId="urn:microsoft.com/office/officeart/2005/8/layout/process3"/>
    <dgm:cxn modelId="{E7D9B654-C11E-489E-B37F-2944F337BC22}" type="presParOf" srcId="{A9EF58E5-FF83-49BC-A37F-732C04190711}" destId="{734438D3-C8BA-41C0-A436-BF4DF45F2405}" srcOrd="1" destOrd="0" presId="urn:microsoft.com/office/officeart/2005/8/layout/process3"/>
    <dgm:cxn modelId="{3AA39858-AD7B-487D-8B11-4F0977673545}" type="presParOf" srcId="{734438D3-C8BA-41C0-A436-BF4DF45F2405}" destId="{35883A67-C14A-493F-A43A-43D9F8B95BCB}" srcOrd="0" destOrd="0" presId="urn:microsoft.com/office/officeart/2005/8/layout/process3"/>
    <dgm:cxn modelId="{6E5876B7-03E6-4E22-AF4D-754A36003656}" type="presParOf" srcId="{A9EF58E5-FF83-49BC-A37F-732C04190711}" destId="{5DC8067C-987E-40D9-8701-A7F705084CDE}" srcOrd="2" destOrd="0" presId="urn:microsoft.com/office/officeart/2005/8/layout/process3"/>
    <dgm:cxn modelId="{F56533C6-3698-4B44-BDB5-8384F13F77A6}" type="presParOf" srcId="{5DC8067C-987E-40D9-8701-A7F705084CDE}" destId="{3AB05B24-771C-4509-AE7A-28AB377281BD}" srcOrd="0" destOrd="0" presId="urn:microsoft.com/office/officeart/2005/8/layout/process3"/>
    <dgm:cxn modelId="{375877D1-61FC-4723-ABBC-2F39A61FE1F3}" type="presParOf" srcId="{5DC8067C-987E-40D9-8701-A7F705084CDE}" destId="{C9989D7A-368A-425C-BCE9-84B63C900C49}" srcOrd="1" destOrd="0" presId="urn:microsoft.com/office/officeart/2005/8/layout/process3"/>
    <dgm:cxn modelId="{F5E2B219-4621-475F-B64D-B8A00E3480DA}" type="presParOf" srcId="{5DC8067C-987E-40D9-8701-A7F705084CDE}" destId="{35827C91-93B2-4AE2-B135-B392EC816BFD}" srcOrd="2" destOrd="0" presId="urn:microsoft.com/office/officeart/2005/8/layout/process3"/>
    <dgm:cxn modelId="{565535AA-EEF2-435F-B67B-7E5F1BD8F10E}" type="presParOf" srcId="{A9EF58E5-FF83-49BC-A37F-732C04190711}" destId="{89A026BB-1C3E-48C1-8932-7028B87932BE}" srcOrd="3" destOrd="0" presId="urn:microsoft.com/office/officeart/2005/8/layout/process3"/>
    <dgm:cxn modelId="{79305F8F-F85F-442D-B644-8E4439A07C4D}" type="presParOf" srcId="{89A026BB-1C3E-48C1-8932-7028B87932BE}" destId="{D916124F-D5D7-4E5A-A0E7-4CE9EB50B4D0}" srcOrd="0" destOrd="0" presId="urn:microsoft.com/office/officeart/2005/8/layout/process3"/>
    <dgm:cxn modelId="{3B2A7A32-485E-48CE-BD11-D36393812557}" type="presParOf" srcId="{A9EF58E5-FF83-49BC-A37F-732C04190711}" destId="{9B034E40-8D66-4F7F-82D8-C6176E9A8FF2}" srcOrd="4" destOrd="0" presId="urn:microsoft.com/office/officeart/2005/8/layout/process3"/>
    <dgm:cxn modelId="{5768FFD6-3BAB-447F-9980-D2E7F55A0776}" type="presParOf" srcId="{9B034E40-8D66-4F7F-82D8-C6176E9A8FF2}" destId="{95946669-B408-4D82-84CA-7FAE5C699CC2}" srcOrd="0" destOrd="0" presId="urn:microsoft.com/office/officeart/2005/8/layout/process3"/>
    <dgm:cxn modelId="{F5ED347B-3475-4884-97E8-CCD7F1C7BF64}" type="presParOf" srcId="{9B034E40-8D66-4F7F-82D8-C6176E9A8FF2}" destId="{F70D88FC-C81E-46C7-A442-E7C549BC5E48}" srcOrd="1" destOrd="0" presId="urn:microsoft.com/office/officeart/2005/8/layout/process3"/>
    <dgm:cxn modelId="{4AC0496A-7431-4652-AE0F-5F5651787D68}" type="presParOf" srcId="{9B034E40-8D66-4F7F-82D8-C6176E9A8FF2}" destId="{1F637407-67B1-4450-94E4-8C74F94C6F43}" srcOrd="2" destOrd="0" presId="urn:microsoft.com/office/officeart/2005/8/layout/process3"/>
    <dgm:cxn modelId="{A22FCE58-D1E6-48C6-8033-FD43F5DD2D2F}" type="presParOf" srcId="{A9EF58E5-FF83-49BC-A37F-732C04190711}" destId="{C95ED523-2C2E-4A7B-B7D1-CC3698196D38}" srcOrd="5" destOrd="0" presId="urn:microsoft.com/office/officeart/2005/8/layout/process3"/>
    <dgm:cxn modelId="{93BEAE2F-E6C4-4C6A-8EE0-BE4981B3F00E}" type="presParOf" srcId="{C95ED523-2C2E-4A7B-B7D1-CC3698196D38}" destId="{3762F437-EC78-4C99-8CE9-8942838AA82B}" srcOrd="0" destOrd="0" presId="urn:microsoft.com/office/officeart/2005/8/layout/process3"/>
    <dgm:cxn modelId="{29E4C589-38B5-4CA5-BFEB-9ABE12AA593C}" type="presParOf" srcId="{A9EF58E5-FF83-49BC-A37F-732C04190711}" destId="{5ABE8150-2EF5-4AC5-A44D-66AF36C49B5A}" srcOrd="6" destOrd="0" presId="urn:microsoft.com/office/officeart/2005/8/layout/process3"/>
    <dgm:cxn modelId="{3B56DBCC-C34C-438E-985A-7A1D7416F1F2}" type="presParOf" srcId="{5ABE8150-2EF5-4AC5-A44D-66AF36C49B5A}" destId="{A8C03222-E5F7-43E5-8E38-BBC8D62F136A}" srcOrd="0" destOrd="0" presId="urn:microsoft.com/office/officeart/2005/8/layout/process3"/>
    <dgm:cxn modelId="{3D71C825-9B77-48F4-BE09-CE85EBDC63E9}" type="presParOf" srcId="{5ABE8150-2EF5-4AC5-A44D-66AF36C49B5A}" destId="{A8CF6AA7-F45D-4857-9D53-384087377A08}" srcOrd="1" destOrd="0" presId="urn:microsoft.com/office/officeart/2005/8/layout/process3"/>
    <dgm:cxn modelId="{92EC148E-395E-4AD8-B512-6809CD198F24}" type="presParOf" srcId="{5ABE8150-2EF5-4AC5-A44D-66AF36C49B5A}" destId="{E45690EC-92E8-42AC-A87C-DB47582CB402}" srcOrd="2" destOrd="0" presId="urn:microsoft.com/office/officeart/2005/8/layout/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8BE6DE8-9B49-43F1-B17C-03BBC11FAD45}">
      <dsp:nvSpPr>
        <dsp:cNvPr id="0" name=""/>
        <dsp:cNvSpPr/>
      </dsp:nvSpPr>
      <dsp:spPr>
        <a:xfrm>
          <a:off x="1120" y="799611"/>
          <a:ext cx="1407933" cy="71741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64008" rIns="64008" bIns="34290" numCol="1" spcCol="1270" anchor="t" anchorCtr="0">
          <a:noAutofit/>
        </a:bodyPr>
        <a:lstStyle/>
        <a:p>
          <a:pPr marL="0" lvl="0" indent="0" algn="l" defTabSz="400050">
            <a:lnSpc>
              <a:spcPct val="90000"/>
            </a:lnSpc>
            <a:spcBef>
              <a:spcPct val="0"/>
            </a:spcBef>
            <a:spcAft>
              <a:spcPct val="35000"/>
            </a:spcAft>
            <a:buNone/>
          </a:pPr>
          <a:r>
            <a:rPr lang="en-US" sz="900" kern="1200">
              <a:latin typeface="Calibri" panose="020F0502020204030204" pitchFamily="34" charset="0"/>
            </a:rPr>
            <a:t>Conception and Initial Lab Trials</a:t>
          </a:r>
        </a:p>
      </dsp:txBody>
      <dsp:txXfrm>
        <a:off x="1120" y="799611"/>
        <a:ext cx="1407933" cy="478274"/>
      </dsp:txXfrm>
    </dsp:sp>
    <dsp:sp modelId="{B7E2A562-7CD4-4366-880B-0E65963F6921}">
      <dsp:nvSpPr>
        <dsp:cNvPr id="0" name=""/>
        <dsp:cNvSpPr/>
      </dsp:nvSpPr>
      <dsp:spPr>
        <a:xfrm>
          <a:off x="289492" y="1448352"/>
          <a:ext cx="1407933" cy="615599"/>
        </a:xfrm>
        <a:prstGeom prst="snip2Diag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008" tIns="64008" rIns="64008" bIns="64008" numCol="1" spcCol="1270" anchor="t" anchorCtr="0">
          <a:noAutofit/>
        </a:bodyPr>
        <a:lstStyle/>
        <a:p>
          <a:pPr marL="57150" lvl="1" indent="-57150" algn="l" defTabSz="400050">
            <a:lnSpc>
              <a:spcPct val="90000"/>
            </a:lnSpc>
            <a:spcBef>
              <a:spcPct val="0"/>
            </a:spcBef>
            <a:spcAft>
              <a:spcPct val="15000"/>
            </a:spcAft>
            <a:buChar char="•"/>
          </a:pPr>
          <a:r>
            <a:rPr lang="en-US" sz="900" kern="1200">
              <a:latin typeface="Calibri" panose="020F0502020204030204" pitchFamily="34" charset="0"/>
            </a:rPr>
            <a:t> June 2017, University of Calgary</a:t>
          </a:r>
        </a:p>
      </dsp:txBody>
      <dsp:txXfrm>
        <a:off x="340793" y="1499653"/>
        <a:ext cx="1305331" cy="512997"/>
      </dsp:txXfrm>
    </dsp:sp>
    <dsp:sp modelId="{734438D3-C8BA-41C0-A436-BF4DF45F2405}">
      <dsp:nvSpPr>
        <dsp:cNvPr id="0" name=""/>
        <dsp:cNvSpPr/>
      </dsp:nvSpPr>
      <dsp:spPr>
        <a:xfrm>
          <a:off x="1622491" y="863481"/>
          <a:ext cx="452487" cy="35053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311150">
            <a:lnSpc>
              <a:spcPct val="90000"/>
            </a:lnSpc>
            <a:spcBef>
              <a:spcPct val="0"/>
            </a:spcBef>
            <a:spcAft>
              <a:spcPct val="35000"/>
            </a:spcAft>
            <a:buNone/>
          </a:pPr>
          <a:endParaRPr lang="en-US" sz="700" kern="1200"/>
        </a:p>
      </dsp:txBody>
      <dsp:txXfrm>
        <a:off x="1622491" y="933588"/>
        <a:ext cx="347327" cy="210320"/>
      </dsp:txXfrm>
    </dsp:sp>
    <dsp:sp modelId="{C9989D7A-368A-425C-BCE9-84B63C900C49}">
      <dsp:nvSpPr>
        <dsp:cNvPr id="0" name=""/>
        <dsp:cNvSpPr/>
      </dsp:nvSpPr>
      <dsp:spPr>
        <a:xfrm>
          <a:off x="2262804" y="799611"/>
          <a:ext cx="1407933" cy="71741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64008" rIns="64008" bIns="34290" numCol="1" spcCol="1270" anchor="t" anchorCtr="0">
          <a:noAutofit/>
        </a:bodyPr>
        <a:lstStyle/>
        <a:p>
          <a:pPr marL="0" lvl="0" indent="0" algn="l" defTabSz="400050">
            <a:lnSpc>
              <a:spcPct val="90000"/>
            </a:lnSpc>
            <a:spcBef>
              <a:spcPct val="0"/>
            </a:spcBef>
            <a:spcAft>
              <a:spcPct val="35000"/>
            </a:spcAft>
            <a:buNone/>
          </a:pPr>
          <a:r>
            <a:rPr lang="en-US" sz="900" kern="1200">
              <a:latin typeface="Calibri" panose="020F0502020204030204" pitchFamily="34" charset="0"/>
            </a:rPr>
            <a:t>First successful integration of wavelength shifting with PV cells</a:t>
          </a:r>
        </a:p>
      </dsp:txBody>
      <dsp:txXfrm>
        <a:off x="2262804" y="799611"/>
        <a:ext cx="1407933" cy="478274"/>
      </dsp:txXfrm>
    </dsp:sp>
    <dsp:sp modelId="{35827C91-93B2-4AE2-B135-B392EC816BFD}">
      <dsp:nvSpPr>
        <dsp:cNvPr id="0" name=""/>
        <dsp:cNvSpPr/>
      </dsp:nvSpPr>
      <dsp:spPr>
        <a:xfrm>
          <a:off x="2560314" y="1442479"/>
          <a:ext cx="1407933" cy="615599"/>
        </a:xfrm>
        <a:prstGeom prst="snip2Diag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008" tIns="64008" rIns="64008" bIns="64008" numCol="1" spcCol="1270" anchor="t" anchorCtr="0">
          <a:noAutofit/>
        </a:bodyPr>
        <a:lstStyle/>
        <a:p>
          <a:pPr marL="57150" lvl="1" indent="-57150" algn="l" defTabSz="400050">
            <a:lnSpc>
              <a:spcPct val="90000"/>
            </a:lnSpc>
            <a:spcBef>
              <a:spcPct val="0"/>
            </a:spcBef>
            <a:spcAft>
              <a:spcPct val="15000"/>
            </a:spcAft>
            <a:buChar char="•"/>
          </a:pPr>
          <a:r>
            <a:rPr lang="en-US" sz="900" kern="1200">
              <a:latin typeface="Calibri" panose="020F0502020204030204" pitchFamily="34" charset="0"/>
            </a:rPr>
            <a:t> February 2018, University of Calgary</a:t>
          </a:r>
        </a:p>
      </dsp:txBody>
      <dsp:txXfrm>
        <a:off x="2611615" y="1493780"/>
        <a:ext cx="1305331" cy="512997"/>
      </dsp:txXfrm>
    </dsp:sp>
    <dsp:sp modelId="{89A026BB-1C3E-48C1-8932-7028B87932BE}">
      <dsp:nvSpPr>
        <dsp:cNvPr id="0" name=""/>
        <dsp:cNvSpPr/>
      </dsp:nvSpPr>
      <dsp:spPr>
        <a:xfrm>
          <a:off x="3884176" y="863481"/>
          <a:ext cx="452487" cy="35053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311150">
            <a:lnSpc>
              <a:spcPct val="90000"/>
            </a:lnSpc>
            <a:spcBef>
              <a:spcPct val="0"/>
            </a:spcBef>
            <a:spcAft>
              <a:spcPct val="35000"/>
            </a:spcAft>
            <a:buNone/>
          </a:pPr>
          <a:endParaRPr lang="en-US" sz="700" kern="1200"/>
        </a:p>
      </dsp:txBody>
      <dsp:txXfrm>
        <a:off x="3884176" y="933588"/>
        <a:ext cx="347327" cy="210320"/>
      </dsp:txXfrm>
    </dsp:sp>
    <dsp:sp modelId="{F70D88FC-C81E-46C7-A442-E7C549BC5E48}">
      <dsp:nvSpPr>
        <dsp:cNvPr id="0" name=""/>
        <dsp:cNvSpPr/>
      </dsp:nvSpPr>
      <dsp:spPr>
        <a:xfrm>
          <a:off x="4524489" y="799611"/>
          <a:ext cx="1407933" cy="71741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64008" rIns="64008" bIns="34290" numCol="1" spcCol="1270" anchor="t" anchorCtr="0">
          <a:noAutofit/>
        </a:bodyPr>
        <a:lstStyle/>
        <a:p>
          <a:pPr marL="0" lvl="0" indent="0" algn="l" defTabSz="400050">
            <a:lnSpc>
              <a:spcPct val="90000"/>
            </a:lnSpc>
            <a:spcBef>
              <a:spcPct val="0"/>
            </a:spcBef>
            <a:spcAft>
              <a:spcPct val="35000"/>
            </a:spcAft>
            <a:buNone/>
          </a:pPr>
          <a:r>
            <a:rPr lang="en-US" sz="900" kern="1200">
              <a:latin typeface="Calibri" panose="020F0502020204030204" pitchFamily="34" charset="0"/>
            </a:rPr>
            <a:t>First prototype module developed</a:t>
          </a:r>
        </a:p>
      </dsp:txBody>
      <dsp:txXfrm>
        <a:off x="4524489" y="799611"/>
        <a:ext cx="1407933" cy="478274"/>
      </dsp:txXfrm>
    </dsp:sp>
    <dsp:sp modelId="{1F637407-67B1-4450-94E4-8C74F94C6F43}">
      <dsp:nvSpPr>
        <dsp:cNvPr id="0" name=""/>
        <dsp:cNvSpPr/>
      </dsp:nvSpPr>
      <dsp:spPr>
        <a:xfrm>
          <a:off x="4821998" y="1448358"/>
          <a:ext cx="1407933" cy="615599"/>
        </a:xfrm>
        <a:prstGeom prst="snip2Diag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008" tIns="64008" rIns="64008" bIns="64008" numCol="1" spcCol="1270" anchor="t" anchorCtr="0">
          <a:noAutofit/>
        </a:bodyPr>
        <a:lstStyle/>
        <a:p>
          <a:pPr marL="57150" lvl="1" indent="-57150" algn="l" defTabSz="400050">
            <a:lnSpc>
              <a:spcPct val="90000"/>
            </a:lnSpc>
            <a:spcBef>
              <a:spcPct val="0"/>
            </a:spcBef>
            <a:spcAft>
              <a:spcPct val="15000"/>
            </a:spcAft>
            <a:buChar char="•"/>
          </a:pPr>
          <a:r>
            <a:rPr lang="en-US" sz="900" kern="1200">
              <a:latin typeface="Calibri" panose="020F0502020204030204" pitchFamily="34" charset="0"/>
            </a:rPr>
            <a:t> November 2018, University of Calgary</a:t>
          </a:r>
        </a:p>
      </dsp:txBody>
      <dsp:txXfrm>
        <a:off x="4873299" y="1499659"/>
        <a:ext cx="1305331" cy="512997"/>
      </dsp:txXfrm>
    </dsp:sp>
    <dsp:sp modelId="{C95ED523-2C2E-4A7B-B7D1-CC3698196D38}">
      <dsp:nvSpPr>
        <dsp:cNvPr id="0" name=""/>
        <dsp:cNvSpPr/>
      </dsp:nvSpPr>
      <dsp:spPr>
        <a:xfrm>
          <a:off x="6145860" y="863481"/>
          <a:ext cx="452487" cy="35053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311150">
            <a:lnSpc>
              <a:spcPct val="90000"/>
            </a:lnSpc>
            <a:spcBef>
              <a:spcPct val="0"/>
            </a:spcBef>
            <a:spcAft>
              <a:spcPct val="35000"/>
            </a:spcAft>
            <a:buNone/>
          </a:pPr>
          <a:endParaRPr lang="en-US" sz="700" kern="1200"/>
        </a:p>
      </dsp:txBody>
      <dsp:txXfrm>
        <a:off x="6145860" y="933588"/>
        <a:ext cx="347327" cy="210320"/>
      </dsp:txXfrm>
    </dsp:sp>
    <dsp:sp modelId="{A8CF6AA7-F45D-4857-9D53-384087377A08}">
      <dsp:nvSpPr>
        <dsp:cNvPr id="0" name=""/>
        <dsp:cNvSpPr/>
      </dsp:nvSpPr>
      <dsp:spPr>
        <a:xfrm>
          <a:off x="6786173" y="799611"/>
          <a:ext cx="1407933" cy="71741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64008" rIns="64008" bIns="34290" numCol="1" spcCol="1270" anchor="t" anchorCtr="0">
          <a:noAutofit/>
        </a:bodyPr>
        <a:lstStyle/>
        <a:p>
          <a:pPr marL="0" lvl="0" indent="0" algn="l" defTabSz="400050">
            <a:lnSpc>
              <a:spcPct val="90000"/>
            </a:lnSpc>
            <a:spcBef>
              <a:spcPct val="0"/>
            </a:spcBef>
            <a:spcAft>
              <a:spcPct val="35000"/>
            </a:spcAft>
            <a:buNone/>
          </a:pPr>
          <a:r>
            <a:rPr lang="en-US" sz="900" kern="1200">
              <a:latin typeface="Calibri" panose="020F0502020204030204" pitchFamily="34" charset="0"/>
            </a:rPr>
            <a:t>Current Stage – securing funds to pursue demonstration project</a:t>
          </a:r>
        </a:p>
      </dsp:txBody>
      <dsp:txXfrm>
        <a:off x="6786173" y="799611"/>
        <a:ext cx="1407933" cy="478274"/>
      </dsp:txXfrm>
    </dsp:sp>
    <dsp:sp modelId="{E45690EC-92E8-42AC-A87C-DB47582CB402}">
      <dsp:nvSpPr>
        <dsp:cNvPr id="0" name=""/>
        <dsp:cNvSpPr/>
      </dsp:nvSpPr>
      <dsp:spPr>
        <a:xfrm>
          <a:off x="7075666" y="1448358"/>
          <a:ext cx="1407933" cy="615599"/>
        </a:xfrm>
        <a:prstGeom prst="snip2Diag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008" tIns="64008" rIns="64008" bIns="64008" numCol="1" spcCol="1270" anchor="t" anchorCtr="0">
          <a:noAutofit/>
        </a:bodyPr>
        <a:lstStyle/>
        <a:p>
          <a:pPr marL="57150" lvl="1" indent="-57150" algn="l" defTabSz="400050">
            <a:lnSpc>
              <a:spcPct val="90000"/>
            </a:lnSpc>
            <a:spcBef>
              <a:spcPct val="0"/>
            </a:spcBef>
            <a:spcAft>
              <a:spcPct val="15000"/>
            </a:spcAft>
            <a:buChar char="•"/>
          </a:pPr>
          <a:r>
            <a:rPr lang="en-US" sz="900" kern="1200">
              <a:latin typeface="Calibri" panose="020F0502020204030204" pitchFamily="34" charset="0"/>
            </a:rPr>
            <a:t> Current, University of Calgary and New Office Space.</a:t>
          </a:r>
        </a:p>
      </dsp:txBody>
      <dsp:txXfrm>
        <a:off x="7126967" y="1499659"/>
        <a:ext cx="1305331" cy="512997"/>
      </dsp:txXfrm>
    </dsp:sp>
  </dsp:spTree>
</dsp:drawing>
</file>

<file path=ppt/diagrams/layout1.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C2DABFF-3C20-439E-8A9C-399E432AFE32}" type="datetimeFigureOut">
              <a:rPr lang="en-CA" smtClean="0"/>
              <a:t>2020-08-10</a:t>
            </a:fld>
            <a:endParaRPr lang="en-CA"/>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ED2B86E-C54A-4DA9-8AEB-D43AC706D84A}" type="slidenum">
              <a:rPr lang="en-CA" smtClean="0"/>
              <a:t>‹#›</a:t>
            </a:fld>
            <a:endParaRPr lang="en-CA"/>
          </a:p>
        </p:txBody>
      </p:sp>
    </p:spTree>
    <p:extLst>
      <p:ext uri="{BB962C8B-B14F-4D97-AF65-F5344CB8AC3E}">
        <p14:creationId xmlns:p14="http://schemas.microsoft.com/office/powerpoint/2010/main" val="28133481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000" y="685800"/>
            <a:ext cx="6096000" cy="3429000"/>
          </a:xfrm>
          <a:custGeom>
            <a:avLst/>
            <a:gdLst/>
            <a:ahLst/>
            <a:cxnLst/>
            <a:rect l="l" t="t" r="r" b="b"/>
            <a:pathLst>
              <a:path w="119999" h="119999"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lstStyle>
            <a:lvl1pPr marL="457200" marR="0" lvl="0" indent="-298450" algn="l" rtl="0">
              <a:lnSpc>
                <a:spcPct val="100000"/>
              </a:lnSpc>
              <a:spcBef>
                <a:spcPct val="0"/>
              </a:spcBef>
              <a:spcAft>
                <a:spcPct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ct val="0"/>
              </a:spcBef>
              <a:spcAft>
                <a:spcPct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ct val="0"/>
              </a:spcBef>
              <a:spcAft>
                <a:spcPct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ct val="0"/>
              </a:spcBef>
              <a:spcAft>
                <a:spcPct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ct val="0"/>
              </a:spcBef>
              <a:spcAft>
                <a:spcPct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ct val="0"/>
              </a:spcBef>
              <a:spcAft>
                <a:spcPct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ct val="0"/>
              </a:spcBef>
              <a:spcAft>
                <a:spcPct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ct val="0"/>
              </a:spcBef>
              <a:spcAft>
                <a:spcPct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ct val="0"/>
              </a:spcBef>
              <a:spcAft>
                <a:spcPct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ct val="0"/>
      </a:spcBef>
      <a:spcAft>
        <a:spcPct val="0"/>
      </a:spcAft>
    </a:defPPr>
    <a:lvl1pPr marR="0" lvl="0" algn="l" rtl="0">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Google Shape;144;p2:notes"/>
          <p:cNvSpPr>
            <a:spLocks noGrp="1" noRot="1" noChangeAspect="1"/>
          </p:cNvSpPr>
          <p:nvPr>
            <p:ph type="sldImg" idx="2"/>
          </p:nvPr>
        </p:nvSpPr>
        <p:spPr>
          <a:xfrm>
            <a:off x="381000" y="685800"/>
            <a:ext cx="6096000" cy="3429000"/>
          </a:xfrm>
          <a:custGeom>
            <a:avLst/>
            <a:gdLst/>
            <a:ahLst/>
            <a:cxnLst/>
            <a:rect l="l" t="t" r="r" b="b"/>
            <a:pathLst>
              <a:path w="119999" h="119999"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45" name="Google Shape;145;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ct val="0"/>
              </a:spcBef>
              <a:spcAft>
                <a:spcPct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p:cSld name="1_Blank">
    <p:spTree>
      <p:nvGrpSpPr>
        <p:cNvPr id="1" name="Shape 119"/>
        <p:cNvGrpSpPr/>
        <p:nvPr/>
      </p:nvGrpSpPr>
      <p:grpSpPr>
        <a:xfrm>
          <a:off x="0" y="0"/>
          <a:ext cx="0" cy="0"/>
          <a:chOff x="0" y="0"/>
          <a:chExt cx="0" cy="0"/>
        </a:xfrm>
      </p:grpSpPr>
      <p:sp>
        <p:nvSpPr>
          <p:cNvPr id="123" name="Google Shape;123;p18"/>
          <p:cNvSpPr txBox="1">
            <a:spLocks noGrp="1"/>
          </p:cNvSpPr>
          <p:nvPr>
            <p:ph type="sldNum" idx="12"/>
          </p:nvPr>
        </p:nvSpPr>
        <p:spPr>
          <a:xfrm>
            <a:off x="8595302" y="47395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ct val="0"/>
              </a:spcBef>
              <a:spcAft>
                <a:spcPct val="0"/>
              </a:spcAft>
              <a:buClr>
                <a:srgbClr val="000000"/>
              </a:buClr>
              <a:buSzPts val="1200"/>
              <a:buFont typeface="Arial"/>
              <a:buNone/>
              <a:defRPr sz="1200" b="0" i="0" u="none" strike="noStrike" cap="none">
                <a:solidFill>
                  <a:srgbClr val="999999"/>
                </a:solidFill>
                <a:latin typeface="Arial"/>
                <a:ea typeface="Arial"/>
                <a:cs typeface="Arial"/>
                <a:sym typeface="Arial"/>
              </a:defRPr>
            </a:lvl1pPr>
            <a:lvl2pPr marL="0" marR="0" lvl="1" indent="0" algn="r">
              <a:lnSpc>
                <a:spcPct val="100000"/>
              </a:lnSpc>
              <a:spcBef>
                <a:spcPct val="0"/>
              </a:spcBef>
              <a:spcAft>
                <a:spcPct val="0"/>
              </a:spcAft>
              <a:buClr>
                <a:srgbClr val="000000"/>
              </a:buClr>
              <a:buSzPts val="1200"/>
              <a:buFont typeface="Arial"/>
              <a:buNone/>
              <a:defRPr sz="1200" b="0" i="0" u="none" strike="noStrike" cap="none">
                <a:solidFill>
                  <a:srgbClr val="999999"/>
                </a:solidFill>
                <a:latin typeface="Arial"/>
                <a:ea typeface="Arial"/>
                <a:cs typeface="Arial"/>
                <a:sym typeface="Arial"/>
              </a:defRPr>
            </a:lvl2pPr>
            <a:lvl3pPr marL="0" marR="0" lvl="2" indent="0" algn="r">
              <a:lnSpc>
                <a:spcPct val="100000"/>
              </a:lnSpc>
              <a:spcBef>
                <a:spcPct val="0"/>
              </a:spcBef>
              <a:spcAft>
                <a:spcPct val="0"/>
              </a:spcAft>
              <a:buClr>
                <a:srgbClr val="000000"/>
              </a:buClr>
              <a:buSzPts val="1200"/>
              <a:buFont typeface="Arial"/>
              <a:buNone/>
              <a:defRPr sz="1200" b="0" i="0" u="none" strike="noStrike" cap="none">
                <a:solidFill>
                  <a:srgbClr val="999999"/>
                </a:solidFill>
                <a:latin typeface="Arial"/>
                <a:ea typeface="Arial"/>
                <a:cs typeface="Arial"/>
                <a:sym typeface="Arial"/>
              </a:defRPr>
            </a:lvl3pPr>
            <a:lvl4pPr marL="0" marR="0" lvl="3" indent="0" algn="r">
              <a:lnSpc>
                <a:spcPct val="100000"/>
              </a:lnSpc>
              <a:spcBef>
                <a:spcPct val="0"/>
              </a:spcBef>
              <a:spcAft>
                <a:spcPct val="0"/>
              </a:spcAft>
              <a:buClr>
                <a:srgbClr val="000000"/>
              </a:buClr>
              <a:buSzPts val="1200"/>
              <a:buFont typeface="Arial"/>
              <a:buNone/>
              <a:defRPr sz="1200" b="0" i="0" u="none" strike="noStrike" cap="none">
                <a:solidFill>
                  <a:srgbClr val="999999"/>
                </a:solidFill>
                <a:latin typeface="Arial"/>
                <a:ea typeface="Arial"/>
                <a:cs typeface="Arial"/>
                <a:sym typeface="Arial"/>
              </a:defRPr>
            </a:lvl4pPr>
            <a:lvl5pPr marL="0" marR="0" lvl="4" indent="0" algn="r">
              <a:lnSpc>
                <a:spcPct val="100000"/>
              </a:lnSpc>
              <a:spcBef>
                <a:spcPct val="0"/>
              </a:spcBef>
              <a:spcAft>
                <a:spcPct val="0"/>
              </a:spcAft>
              <a:buClr>
                <a:srgbClr val="000000"/>
              </a:buClr>
              <a:buSzPts val="1200"/>
              <a:buFont typeface="Arial"/>
              <a:buNone/>
              <a:defRPr sz="1200" b="0" i="0" u="none" strike="noStrike" cap="none">
                <a:solidFill>
                  <a:srgbClr val="999999"/>
                </a:solidFill>
                <a:latin typeface="Arial"/>
                <a:ea typeface="Arial"/>
                <a:cs typeface="Arial"/>
                <a:sym typeface="Arial"/>
              </a:defRPr>
            </a:lvl5pPr>
            <a:lvl6pPr marL="0" marR="0" lvl="5" indent="0" algn="r">
              <a:lnSpc>
                <a:spcPct val="100000"/>
              </a:lnSpc>
              <a:spcBef>
                <a:spcPct val="0"/>
              </a:spcBef>
              <a:spcAft>
                <a:spcPct val="0"/>
              </a:spcAft>
              <a:buClr>
                <a:srgbClr val="000000"/>
              </a:buClr>
              <a:buSzPts val="1200"/>
              <a:buFont typeface="Arial"/>
              <a:buNone/>
              <a:defRPr sz="1200" b="0" i="0" u="none" strike="noStrike" cap="none">
                <a:solidFill>
                  <a:srgbClr val="999999"/>
                </a:solidFill>
                <a:latin typeface="Arial"/>
                <a:ea typeface="Arial"/>
                <a:cs typeface="Arial"/>
                <a:sym typeface="Arial"/>
              </a:defRPr>
            </a:lvl6pPr>
            <a:lvl7pPr marL="0" marR="0" lvl="6" indent="0" algn="r">
              <a:lnSpc>
                <a:spcPct val="100000"/>
              </a:lnSpc>
              <a:spcBef>
                <a:spcPct val="0"/>
              </a:spcBef>
              <a:spcAft>
                <a:spcPct val="0"/>
              </a:spcAft>
              <a:buClr>
                <a:srgbClr val="000000"/>
              </a:buClr>
              <a:buSzPts val="1200"/>
              <a:buFont typeface="Arial"/>
              <a:buNone/>
              <a:defRPr sz="1200" b="0" i="0" u="none" strike="noStrike" cap="none">
                <a:solidFill>
                  <a:srgbClr val="999999"/>
                </a:solidFill>
                <a:latin typeface="Arial"/>
                <a:ea typeface="Arial"/>
                <a:cs typeface="Arial"/>
                <a:sym typeface="Arial"/>
              </a:defRPr>
            </a:lvl7pPr>
            <a:lvl8pPr marL="0" marR="0" lvl="7" indent="0" algn="r">
              <a:lnSpc>
                <a:spcPct val="100000"/>
              </a:lnSpc>
              <a:spcBef>
                <a:spcPct val="0"/>
              </a:spcBef>
              <a:spcAft>
                <a:spcPct val="0"/>
              </a:spcAft>
              <a:buClr>
                <a:srgbClr val="000000"/>
              </a:buClr>
              <a:buSzPts val="1200"/>
              <a:buFont typeface="Arial"/>
              <a:buNone/>
              <a:defRPr sz="1200" b="0" i="0" u="none" strike="noStrike" cap="none">
                <a:solidFill>
                  <a:srgbClr val="999999"/>
                </a:solidFill>
                <a:latin typeface="Arial"/>
                <a:ea typeface="Arial"/>
                <a:cs typeface="Arial"/>
                <a:sym typeface="Arial"/>
              </a:defRPr>
            </a:lvl8pPr>
            <a:lvl9pPr marL="0" marR="0" lvl="8" indent="0" algn="r">
              <a:lnSpc>
                <a:spcPct val="100000"/>
              </a:lnSpc>
              <a:spcBef>
                <a:spcPct val="0"/>
              </a:spcBef>
              <a:spcAft>
                <a:spcPct val="0"/>
              </a:spcAft>
              <a:buClr>
                <a:srgbClr val="000000"/>
              </a:buClr>
              <a:buSzPts val="1200"/>
              <a:buFont typeface="Arial"/>
              <a:buNone/>
              <a:defRPr sz="1200" b="0" i="0" u="none" strike="noStrike" cap="none">
                <a:solidFill>
                  <a:srgbClr val="999999"/>
                </a:solidFill>
                <a:latin typeface="Arial"/>
                <a:ea typeface="Arial"/>
                <a:cs typeface="Arial"/>
                <a:sym typeface="Arial"/>
              </a:defRPr>
            </a:lvl9pPr>
          </a:lstStyle>
          <a:p>
            <a:fld id="{00000000-1234-1234-1234-123412341234}" type="slidenum">
              <a:rPr lang="en-US" smtClean="0"/>
              <a:pPr/>
              <a:t>‹#›</a:t>
            </a:fld>
            <a:endParaRPr lang="en-US"/>
          </a:p>
        </p:txBody>
      </p:sp>
      <p:sp>
        <p:nvSpPr>
          <p:cNvPr id="125" name="Google Shape;125;p18"/>
          <p:cNvSpPr txBox="1">
            <a:spLocks noGrp="1"/>
          </p:cNvSpPr>
          <p:nvPr>
            <p:ph type="body" idx="1"/>
          </p:nvPr>
        </p:nvSpPr>
        <p:spPr>
          <a:xfrm>
            <a:off x="336554" y="1572611"/>
            <a:ext cx="8450217" cy="3199582"/>
          </a:xfrm>
          <a:prstGeom prst="rect">
            <a:avLst/>
          </a:prstGeom>
          <a:noFill/>
          <a:ln>
            <a:noFill/>
          </a:ln>
        </p:spPr>
        <p:txBody>
          <a:bodyPr spcFirstLastPara="1" wrap="square" lIns="91425" tIns="45700" rIns="91425" bIns="45700" anchor="t" anchorCtr="0"/>
          <a:lstStyle>
            <a:lvl1pPr marL="457189" lvl="0" indent="-406390" algn="l">
              <a:lnSpc>
                <a:spcPct val="90000"/>
              </a:lnSpc>
              <a:spcBef>
                <a:spcPts val="1000"/>
              </a:spcBef>
              <a:spcAft>
                <a:spcPct val="0"/>
              </a:spcAft>
              <a:buClr>
                <a:schemeClr val="dk1"/>
              </a:buClr>
              <a:buSzPct val="100000"/>
              <a:buChar char="•"/>
              <a:defRPr>
                <a:latin typeface="Calibri" panose="020F0502020204030204" pitchFamily="34" charset="0"/>
              </a:defRPr>
            </a:lvl1pPr>
            <a:lvl2pPr marL="914377" lvl="1" indent="-380990" algn="l">
              <a:lnSpc>
                <a:spcPct val="90000"/>
              </a:lnSpc>
              <a:spcBef>
                <a:spcPts val="500"/>
              </a:spcBef>
              <a:spcAft>
                <a:spcPct val="0"/>
              </a:spcAft>
              <a:buClr>
                <a:schemeClr val="dk1"/>
              </a:buClr>
              <a:buSzPts val="2400"/>
              <a:buChar char="•"/>
              <a:defRPr/>
            </a:lvl2pPr>
            <a:lvl3pPr marL="1371566" lvl="2" indent="-355591" algn="l">
              <a:lnSpc>
                <a:spcPct val="90000"/>
              </a:lnSpc>
              <a:spcBef>
                <a:spcPts val="500"/>
              </a:spcBef>
              <a:spcAft>
                <a:spcPct val="0"/>
              </a:spcAft>
              <a:buClr>
                <a:schemeClr val="dk1"/>
              </a:buClr>
              <a:buSzPts val="2000"/>
              <a:buChar char="•"/>
              <a:defRPr/>
            </a:lvl3pPr>
            <a:lvl4pPr marL="1828754" lvl="3" indent="-342891" algn="l">
              <a:lnSpc>
                <a:spcPct val="90000"/>
              </a:lnSpc>
              <a:spcBef>
                <a:spcPts val="500"/>
              </a:spcBef>
              <a:spcAft>
                <a:spcPct val="0"/>
              </a:spcAft>
              <a:buClr>
                <a:schemeClr val="dk1"/>
              </a:buClr>
              <a:buSzPts val="1800"/>
              <a:buChar char="•"/>
              <a:defRPr/>
            </a:lvl4pPr>
            <a:lvl5pPr marL="2285943" lvl="4" indent="-342891" algn="l">
              <a:lnSpc>
                <a:spcPct val="90000"/>
              </a:lnSpc>
              <a:spcBef>
                <a:spcPts val="500"/>
              </a:spcBef>
              <a:spcAft>
                <a:spcPct val="0"/>
              </a:spcAft>
              <a:buClr>
                <a:schemeClr val="dk1"/>
              </a:buClr>
              <a:buSzPts val="1800"/>
              <a:buChar char="•"/>
              <a:defRPr/>
            </a:lvl5pPr>
            <a:lvl6pPr marL="2743131" lvl="5" indent="-342891" algn="l">
              <a:lnSpc>
                <a:spcPct val="90000"/>
              </a:lnSpc>
              <a:spcBef>
                <a:spcPts val="500"/>
              </a:spcBef>
              <a:spcAft>
                <a:spcPct val="0"/>
              </a:spcAft>
              <a:buClr>
                <a:schemeClr val="dk1"/>
              </a:buClr>
              <a:buSzPts val="1800"/>
              <a:buChar char="•"/>
              <a:defRPr/>
            </a:lvl6pPr>
            <a:lvl7pPr marL="3200320" lvl="6" indent="-342891" algn="l">
              <a:lnSpc>
                <a:spcPct val="90000"/>
              </a:lnSpc>
              <a:spcBef>
                <a:spcPts val="500"/>
              </a:spcBef>
              <a:spcAft>
                <a:spcPct val="0"/>
              </a:spcAft>
              <a:buClr>
                <a:schemeClr val="dk1"/>
              </a:buClr>
              <a:buSzPts val="1800"/>
              <a:buChar char="•"/>
              <a:defRPr/>
            </a:lvl7pPr>
            <a:lvl8pPr marL="3657509" lvl="7" indent="-342891" algn="l">
              <a:lnSpc>
                <a:spcPct val="90000"/>
              </a:lnSpc>
              <a:spcBef>
                <a:spcPts val="500"/>
              </a:spcBef>
              <a:spcAft>
                <a:spcPct val="0"/>
              </a:spcAft>
              <a:buClr>
                <a:schemeClr val="dk1"/>
              </a:buClr>
              <a:buSzPts val="1800"/>
              <a:buChar char="•"/>
              <a:defRPr/>
            </a:lvl8pPr>
            <a:lvl9pPr marL="4114697" lvl="8" indent="-342891" algn="l">
              <a:lnSpc>
                <a:spcPct val="90000"/>
              </a:lnSpc>
              <a:spcBef>
                <a:spcPts val="500"/>
              </a:spcBef>
              <a:spcAft>
                <a:spcPct val="0"/>
              </a:spcAft>
              <a:buClr>
                <a:schemeClr val="dk1"/>
              </a:buClr>
              <a:buSzPts val="1800"/>
              <a:buChar char="•"/>
              <a:defRPr/>
            </a:lvl9pPr>
          </a:lstStyle>
          <a:p>
            <a:pPr lvl="0"/>
            <a:r>
              <a:rPr lang="en-US"/>
              <a:t>Click to edit Master text styles</a:t>
            </a:r>
          </a:p>
        </p:txBody>
      </p:sp>
      <p:sp>
        <p:nvSpPr>
          <p:cNvPr id="126" name="Google Shape;126;p18"/>
          <p:cNvSpPr txBox="1">
            <a:spLocks noGrp="1"/>
          </p:cNvSpPr>
          <p:nvPr>
            <p:ph type="title"/>
          </p:nvPr>
        </p:nvSpPr>
        <p:spPr>
          <a:xfrm>
            <a:off x="336554" y="577854"/>
            <a:ext cx="8737599" cy="846683"/>
          </a:xfrm>
          <a:prstGeom prst="rect">
            <a:avLst/>
          </a:prstGeom>
          <a:noFill/>
          <a:ln>
            <a:noFill/>
          </a:ln>
        </p:spPr>
        <p:txBody>
          <a:bodyPr spcFirstLastPara="1" wrap="square" lIns="91425" tIns="45700" rIns="91425" bIns="45700" anchor="ctr" anchorCtr="0"/>
          <a:lstStyle>
            <a:lvl1pPr lvl="0" algn="l">
              <a:lnSpc>
                <a:spcPct val="90000"/>
              </a:lnSpc>
              <a:spcBef>
                <a:spcPct val="0"/>
              </a:spcBef>
              <a:spcAft>
                <a:spcPct val="0"/>
              </a:spcAft>
              <a:buClr>
                <a:srgbClr val="09708A"/>
              </a:buClr>
              <a:buSzPts val="3200"/>
              <a:buFont typeface="Arial"/>
              <a:buNone/>
              <a:defRPr sz="3200" b="1">
                <a:solidFill>
                  <a:srgbClr val="09708A"/>
                </a:solidFill>
                <a:latin typeface="Calibri" panose="020F0502020204030204" pitchFamily="34" charset="0"/>
              </a:defRPr>
            </a:lvl1pPr>
            <a:lvl2pPr lvl="1">
              <a:spcBef>
                <a:spcPct val="0"/>
              </a:spcBef>
              <a:spcAft>
                <a:spcPct val="0"/>
              </a:spcAft>
              <a:buSzPts val="1400"/>
              <a:buNone/>
              <a:defRPr/>
            </a:lvl2pPr>
            <a:lvl3pPr lvl="2">
              <a:spcBef>
                <a:spcPct val="0"/>
              </a:spcBef>
              <a:spcAft>
                <a:spcPct val="0"/>
              </a:spcAft>
              <a:buSzPts val="1400"/>
              <a:buNone/>
              <a:defRPr/>
            </a:lvl3pPr>
            <a:lvl4pPr lvl="3">
              <a:spcBef>
                <a:spcPct val="0"/>
              </a:spcBef>
              <a:spcAft>
                <a:spcPct val="0"/>
              </a:spcAft>
              <a:buSzPts val="1400"/>
              <a:buNone/>
              <a:defRPr/>
            </a:lvl4pPr>
            <a:lvl5pPr lvl="4">
              <a:spcBef>
                <a:spcPct val="0"/>
              </a:spcBef>
              <a:spcAft>
                <a:spcPct val="0"/>
              </a:spcAft>
              <a:buSzPts val="1400"/>
              <a:buNone/>
              <a:defRPr/>
            </a:lvl5pPr>
            <a:lvl6pPr lvl="5">
              <a:spcBef>
                <a:spcPct val="0"/>
              </a:spcBef>
              <a:spcAft>
                <a:spcPct val="0"/>
              </a:spcAft>
              <a:buSzPts val="1400"/>
              <a:buNone/>
              <a:defRPr/>
            </a:lvl6pPr>
            <a:lvl7pPr lvl="6">
              <a:spcBef>
                <a:spcPct val="0"/>
              </a:spcBef>
              <a:spcAft>
                <a:spcPct val="0"/>
              </a:spcAft>
              <a:buSzPts val="1400"/>
              <a:buNone/>
              <a:defRPr/>
            </a:lvl7pPr>
            <a:lvl8pPr lvl="7">
              <a:spcBef>
                <a:spcPct val="0"/>
              </a:spcBef>
              <a:spcAft>
                <a:spcPct val="0"/>
              </a:spcAft>
              <a:buSzPts val="1400"/>
              <a:buNone/>
              <a:defRPr/>
            </a:lvl8pPr>
            <a:lvl9pPr lvl="8">
              <a:spcBef>
                <a:spcPct val="0"/>
              </a:spcBef>
              <a:spcAft>
                <a:spcPct val="0"/>
              </a:spcAft>
              <a:buSzPts val="1400"/>
              <a:buNone/>
              <a:defRPr/>
            </a:lvl9pPr>
          </a:lstStyle>
          <a:p>
            <a:r>
              <a:rPr lang="en-US"/>
              <a:t>Click to edit Master title style</a:t>
            </a:r>
            <a:endParaRPr/>
          </a:p>
        </p:txBody>
      </p:sp>
      <p:sp>
        <p:nvSpPr>
          <p:cNvPr id="2" name="TextBox 1">
            <a:extLst>
              <a:ext uri="{FF2B5EF4-FFF2-40B4-BE49-F238E27FC236}">
                <a16:creationId xmlns:a16="http://schemas.microsoft.com/office/drawing/2014/main" id="{D7F35C4F-CF63-4996-953C-5373F703BEE9}"/>
              </a:ext>
            </a:extLst>
          </p:cNvPr>
          <p:cNvSpPr txBox="1"/>
          <p:nvPr userDrawn="1"/>
        </p:nvSpPr>
        <p:spPr>
          <a:xfrm rot="19393020">
            <a:off x="2760048" y="2200002"/>
            <a:ext cx="3770615" cy="923330"/>
          </a:xfrm>
          <a:prstGeom prst="rect">
            <a:avLst/>
          </a:prstGeom>
          <a:noFill/>
        </p:spPr>
        <p:txBody>
          <a:bodyPr wrap="square" rtlCol="0">
            <a:spAutoFit/>
          </a:bodyPr>
          <a:lstStyle/>
          <a:p>
            <a:r>
              <a:rPr lang="en-CA" sz="5400">
                <a:solidFill>
                  <a:srgbClr val="92D050"/>
                </a:solidFill>
                <a:latin typeface="Calibri" panose="020F0502020204030204" pitchFamily="34" charset="0"/>
              </a:rPr>
              <a:t>Sample</a:t>
            </a:r>
          </a:p>
        </p:txBody>
      </p:sp>
    </p:spTree>
    <p:extLst>
      <p:ext uri="{BB962C8B-B14F-4D97-AF65-F5344CB8AC3E}">
        <p14:creationId xmlns:p14="http://schemas.microsoft.com/office/powerpoint/2010/main" val="1609486019"/>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84450A-1030-4106-ABD1-DAAB1A503EA4}"/>
              </a:ext>
            </a:extLst>
          </p:cNvPr>
          <p:cNvSpPr>
            <a:spLocks noGrp="1"/>
          </p:cNvSpPr>
          <p:nvPr>
            <p:ph type="title"/>
          </p:nvPr>
        </p:nvSpPr>
        <p:spPr/>
        <p:txBody>
          <a:bodyPr/>
          <a:lstStyle/>
          <a:p>
            <a:r>
              <a:rPr lang="en-US"/>
              <a:t>Click to edit Master title style</a:t>
            </a:r>
            <a:endParaRPr lang="en-CA"/>
          </a:p>
        </p:txBody>
      </p:sp>
    </p:spTree>
    <p:extLst>
      <p:ext uri="{BB962C8B-B14F-4D97-AF65-F5344CB8AC3E}">
        <p14:creationId xmlns:p14="http://schemas.microsoft.com/office/powerpoint/2010/main" val="232122562"/>
      </p:ext>
    </p:extLst>
  </p:cSld>
  <p:clrMapOvr>
    <a:masterClrMapping/>
  </p:clrMapOvr>
  <p:transition/>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lstStyle>
            <a:lvl1pPr marR="0" lvl="0" algn="l" rtl="0">
              <a:lnSpc>
                <a:spcPct val="100000"/>
              </a:lnSpc>
              <a:spcBef>
                <a:spcPct val="0"/>
              </a:spcBef>
              <a:spcAft>
                <a:spcPct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ct val="0"/>
              </a:spcBef>
              <a:spcAft>
                <a:spcPct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ct val="0"/>
              </a:spcBef>
              <a:spcAft>
                <a:spcPct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ct val="0"/>
              </a:spcBef>
              <a:spcAft>
                <a:spcPct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ct val="0"/>
              </a:spcBef>
              <a:spcAft>
                <a:spcPct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ct val="0"/>
              </a:spcBef>
              <a:spcAft>
                <a:spcPct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ct val="0"/>
              </a:spcBef>
              <a:spcAft>
                <a:spcPct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ct val="0"/>
              </a:spcBef>
              <a:spcAft>
                <a:spcPct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ct val="0"/>
              </a:spcBef>
              <a:spcAft>
                <a:spcPct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lstStyle>
            <a:lvl1pPr marL="457200" marR="0" lvl="0" indent="-342900" algn="l" rtl="0">
              <a:lnSpc>
                <a:spcPct val="115000"/>
              </a:lnSpc>
              <a:spcBef>
                <a:spcPct val="0"/>
              </a:spcBef>
              <a:spcAft>
                <a:spcPct val="0"/>
              </a:spcAft>
              <a:buClr>
                <a:schemeClr val="dk2"/>
              </a:buClr>
              <a:buSzPts val="1800"/>
              <a:buFont typeface="Verdana"/>
              <a:buChar char="●"/>
              <a:defRPr sz="1800" b="0" i="0" u="none" strike="noStrike" cap="none">
                <a:solidFill>
                  <a:schemeClr val="dk2"/>
                </a:solidFill>
                <a:latin typeface="Verdana"/>
                <a:ea typeface="Verdana"/>
                <a:cs typeface="Verdana"/>
                <a:sym typeface="Verdana"/>
              </a:defRPr>
            </a:lvl1pPr>
            <a:lvl2pPr marL="914400" marR="0" lvl="1" indent="-317500" algn="l" rtl="0">
              <a:lnSpc>
                <a:spcPct val="115000"/>
              </a:lnSpc>
              <a:spcBef>
                <a:spcPts val="1600"/>
              </a:spcBef>
              <a:spcAft>
                <a:spcPct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ct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ct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ct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ct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ct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ct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grpSp>
        <p:nvGrpSpPr>
          <p:cNvPr id="5" name="Google Shape;12;p3"/>
          <p:cNvGrpSpPr/>
          <p:nvPr userDrawn="1"/>
        </p:nvGrpSpPr>
        <p:grpSpPr>
          <a:xfrm>
            <a:off x="0" y="0"/>
            <a:ext cx="9144000" cy="367140"/>
            <a:chOff x="0" y="6178"/>
            <a:chExt cx="9144000" cy="367140"/>
          </a:xfrm>
        </p:grpSpPr>
        <p:sp>
          <p:nvSpPr>
            <p:cNvPr id="9" name="Google Shape;13;p3"/>
            <p:cNvSpPr/>
            <p:nvPr/>
          </p:nvSpPr>
          <p:spPr>
            <a:xfrm>
              <a:off x="0" y="189083"/>
              <a:ext cx="9144000" cy="184235"/>
            </a:xfrm>
            <a:prstGeom prst="rect">
              <a:avLst/>
            </a:prstGeom>
            <a:solidFill>
              <a:srgbClr val="09708A"/>
            </a:solidFill>
            <a:ln>
              <a:noFill/>
            </a:ln>
          </p:spPr>
          <p:txBody>
            <a:bodyPr spcFirstLastPara="1" wrap="square" lIns="91425" tIns="45700" rIns="91425" bIns="45700" anchor="ctr" anchorCtr="0">
              <a:noAutofit/>
            </a:bodyPr>
            <a:lstStyle/>
            <a:p>
              <a:pPr marL="0" marR="0" lvl="0" indent="0" algn="ctr" rtl="0">
                <a:lnSpc>
                  <a:spcPct val="100000"/>
                </a:lnSpc>
                <a:spcBef>
                  <a:spcPct val="0"/>
                </a:spcBef>
                <a:spcAft>
                  <a:spcPct val="0"/>
                </a:spcAft>
                <a:buNone/>
              </a:pPr>
              <a:endParaRPr sz="1400" b="0" i="0" u="none" strike="noStrike" cap="none">
                <a:solidFill>
                  <a:schemeClr val="lt1"/>
                </a:solidFill>
                <a:latin typeface="Arial"/>
                <a:ea typeface="Arial"/>
                <a:cs typeface="Arial"/>
                <a:sym typeface="Arial"/>
              </a:endParaRPr>
            </a:p>
          </p:txBody>
        </p:sp>
        <p:sp>
          <p:nvSpPr>
            <p:cNvPr id="10" name="Google Shape;14;p3"/>
            <p:cNvSpPr/>
            <p:nvPr/>
          </p:nvSpPr>
          <p:spPr>
            <a:xfrm>
              <a:off x="0" y="6178"/>
              <a:ext cx="9144000" cy="182880"/>
            </a:xfrm>
            <a:prstGeom prst="rect">
              <a:avLst/>
            </a:prstGeom>
            <a:solidFill>
              <a:srgbClr val="80C41C"/>
            </a:solidFill>
            <a:ln>
              <a:noFill/>
            </a:ln>
          </p:spPr>
          <p:txBody>
            <a:bodyPr spcFirstLastPara="1" wrap="square" lIns="91425" tIns="45700" rIns="91425" bIns="45700" anchor="ctr" anchorCtr="0">
              <a:noAutofit/>
            </a:bodyPr>
            <a:lstStyle/>
            <a:p>
              <a:pPr marL="0" marR="0" lvl="0" indent="0" algn="ctr" rtl="0">
                <a:lnSpc>
                  <a:spcPct val="100000"/>
                </a:lnSpc>
                <a:spcBef>
                  <a:spcPct val="0"/>
                </a:spcBef>
                <a:spcAft>
                  <a:spcPct val="0"/>
                </a:spcAft>
                <a:buNone/>
              </a:pPr>
              <a:endParaRPr sz="1400" b="0" i="0" u="none" strike="noStrike" cap="none">
                <a:solidFill>
                  <a:schemeClr val="lt1"/>
                </a:solidFill>
                <a:latin typeface="Arial"/>
                <a:ea typeface="Arial"/>
                <a:cs typeface="Arial"/>
                <a:sym typeface="Arial"/>
              </a:endParaRPr>
            </a:p>
          </p:txBody>
        </p:sp>
      </p:grpSp>
      <p:pic>
        <p:nvPicPr>
          <p:cNvPr id="14" name="Google Shape;84;p12"/>
          <p:cNvPicPr preferRelativeResize="0"/>
          <p:nvPr userDrawn="1"/>
        </p:nvPicPr>
        <p:blipFill>
          <a:blip r:embed="rId4">
            <a:alphaModFix/>
          </a:blip>
          <a:srcRect l="6251" t="17108" r="-3660" b="20170"/>
          <a:stretch>
            <a:fillRect/>
          </a:stretch>
        </p:blipFill>
        <p:spPr>
          <a:xfrm>
            <a:off x="6578600" y="4549779"/>
            <a:ext cx="2565400" cy="574691"/>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68" r:id="rId1"/>
    <p:sldLayoutId id="2147483669" r:id="rId2"/>
  </p:sldLayoutIdLst>
  <p:transition/>
  <p:txStyles>
    <p:titleStyle>
      <a:defPPr marR="0" lvl="0" algn="l" rtl="0">
        <a:lnSpc>
          <a:spcPct val="100000"/>
        </a:lnSpc>
        <a:spcBef>
          <a:spcPct val="0"/>
        </a:spcBef>
        <a:spcAft>
          <a:spcPct val="0"/>
        </a:spcAft>
      </a:defPPr>
      <a:lvl1pPr marR="0" lvl="0" algn="l" rtl="0" eaLnBrk="1" hangingPunct="1">
        <a:lnSpc>
          <a:spcPct val="100000"/>
        </a:lnSpc>
        <a:spcBef>
          <a:spcPct val="0"/>
        </a:spcBef>
        <a:spcAft>
          <a:spcPct val="0"/>
        </a:spcAft>
        <a:buClr>
          <a:srgbClr val="000000"/>
        </a:buClr>
        <a:buFont typeface="Arial"/>
        <a:defRPr sz="1400" b="0" i="0" u="none" strike="noStrike" cap="none">
          <a:solidFill>
            <a:srgbClr val="000000"/>
          </a:solidFill>
          <a:latin typeface="Pluto Sans Regular" panose="02000000000000000000" pitchFamily="50" charset="0"/>
          <a:ea typeface="Pluto Sans Regular" panose="02000000000000000000" pitchFamily="50" charset="0"/>
          <a:cs typeface="Arial"/>
          <a:sym typeface="Arial"/>
        </a:defRPr>
      </a:lvl1pPr>
      <a:lvl2pPr marR="0" lvl="1" algn="l" rtl="0" eaLnBrk="1" hangingPunct="1">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ct val="0"/>
        </a:spcBef>
        <a:spcAft>
          <a:spcPct val="0"/>
        </a:spcAft>
      </a:defPPr>
      <a:lvl1pPr marR="0" lvl="0" algn="l" rtl="0" eaLnBrk="1" hangingPunct="1">
        <a:lnSpc>
          <a:spcPct val="100000"/>
        </a:lnSpc>
        <a:spcBef>
          <a:spcPct val="0"/>
        </a:spcBef>
        <a:spcAft>
          <a:spcPct val="0"/>
        </a:spcAft>
        <a:buClr>
          <a:srgbClr val="000000"/>
        </a:buClr>
        <a:buFont typeface="Arial"/>
        <a:defRPr sz="1400" b="0" i="0" u="none" strike="noStrike" cap="none">
          <a:solidFill>
            <a:srgbClr val="000000"/>
          </a:solidFill>
          <a:latin typeface="Pluto Sans Regular" panose="02000000000000000000" pitchFamily="50" charset="0"/>
          <a:ea typeface="Pluto Sans Regular" panose="02000000000000000000" pitchFamily="50" charset="0"/>
          <a:cs typeface="Arial"/>
          <a:sym typeface="Arial"/>
        </a:defRPr>
      </a:lvl1pPr>
      <a:lvl2pPr marR="0" lvl="1" algn="l" rtl="0" eaLnBrk="1" hangingPunct="1">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ct val="0"/>
        </a:spcBef>
        <a:spcAft>
          <a:spcPct val="0"/>
        </a:spcAft>
      </a:defPPr>
      <a:lvl1pPr marR="0" lvl="0" algn="l" rtl="0" eaLnBrk="1" hangingPunct="1">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s://www.sdtc.ca/en/portfolio/projects"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sp>
        <p:nvSpPr>
          <p:cNvPr id="148" name="Google Shape;148;p22"/>
          <p:cNvSpPr txBox="1">
            <a:spLocks noGrp="1"/>
          </p:cNvSpPr>
          <p:nvPr>
            <p:ph type="title"/>
          </p:nvPr>
        </p:nvSpPr>
        <p:spPr>
          <a:prstGeom prst="rect">
            <a:avLst/>
          </a:prstGeom>
          <a:noFill/>
          <a:ln>
            <a:noFill/>
          </a:ln>
        </p:spPr>
        <p:txBody>
          <a:bodyPr spcFirstLastPara="1" wrap="square" lIns="91425" tIns="45700" rIns="91425" bIns="45700" anchor="ctr" anchorCtr="0">
            <a:noAutofit/>
          </a:bodyPr>
          <a:lstStyle/>
          <a:p>
            <a:pPr>
              <a:buSzPts val="2880"/>
            </a:pPr>
            <a:r>
              <a:rPr lang="en-US" sz="2880"/>
              <a:t>SDTC Sample Application For Funding</a:t>
            </a:r>
            <a:endParaRPr sz="2880"/>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6CEDBB-F90B-4D77-ACF8-463DE3718CF1}"/>
              </a:ext>
            </a:extLst>
          </p:cNvPr>
          <p:cNvSpPr>
            <a:spLocks noGrp="1"/>
          </p:cNvSpPr>
          <p:nvPr>
            <p:ph type="title"/>
          </p:nvPr>
        </p:nvSpPr>
        <p:spPr/>
        <p:txBody>
          <a:bodyPr/>
          <a:lstStyle/>
          <a:p>
            <a:r>
              <a:rPr lang="en-CA" b="1">
                <a:solidFill>
                  <a:srgbClr val="09708A"/>
                </a:solidFill>
                <a:latin typeface="Calibri" panose="020F0502020204030204" pitchFamily="34" charset="0"/>
              </a:rPr>
              <a:t>Market – Quantification</a:t>
            </a:r>
            <a:endParaRPr lang="en-CA"/>
          </a:p>
        </p:txBody>
      </p:sp>
      <p:sp>
        <p:nvSpPr>
          <p:cNvPr id="3" name="Content Placeholder 1">
            <a:extLst>
              <a:ext uri="{FF2B5EF4-FFF2-40B4-BE49-F238E27FC236}">
                <a16:creationId xmlns:a16="http://schemas.microsoft.com/office/drawing/2014/main" id="{AD315D2C-8471-4F57-8B6F-CAED14A9E5CE}"/>
              </a:ext>
            </a:extLst>
          </p:cNvPr>
          <p:cNvSpPr txBox="1">
            <a:spLocks/>
          </p:cNvSpPr>
          <p:nvPr/>
        </p:nvSpPr>
        <p:spPr>
          <a:xfrm>
            <a:off x="330200" y="1017725"/>
            <a:ext cx="8483600" cy="2123304"/>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spcAft>
                <a:spcPts val="1200"/>
              </a:spcAft>
              <a:buFont typeface="Arial" panose="020B0604020202020204" pitchFamily="34" charset="0"/>
              <a:buChar char="•"/>
              <a:defRPr lang="en-US" sz="2200" kern="1200">
                <a:solidFill>
                  <a:schemeClr val="tx1"/>
                </a:solidFill>
                <a:latin typeface="Calibri" charset="0"/>
                <a:ea typeface="+mn-ea"/>
                <a:cs typeface="+mn-cs"/>
              </a:defRPr>
            </a:lvl1pPr>
            <a:lvl2pPr marL="685800" indent="-228600" algn="l" defTabSz="914400" rtl="0" eaLnBrk="1" latinLnBrk="0" hangingPunct="1">
              <a:lnSpc>
                <a:spcPct val="90000"/>
              </a:lnSpc>
              <a:spcBef>
                <a:spcPts val="500"/>
              </a:spcBef>
              <a:spcAft>
                <a:spcPts val="1200"/>
              </a:spcAft>
              <a:buFont typeface="Arial" panose="020B0604020202020204" pitchFamily="34" charset="0"/>
              <a:buChar char="•"/>
              <a:defRPr lang="en-US" sz="1800" kern="1200">
                <a:solidFill>
                  <a:schemeClr val="tx1"/>
                </a:solidFill>
                <a:latin typeface="+mn-lt"/>
                <a:ea typeface="+mn-ea"/>
                <a:cs typeface="+mn-cs"/>
              </a:defRPr>
            </a:lvl2pPr>
            <a:lvl3pPr marL="1139825" indent="-228600" algn="l" defTabSz="914400" rtl="0" eaLnBrk="1" latinLnBrk="0" hangingPunct="1">
              <a:lnSpc>
                <a:spcPct val="50000"/>
              </a:lnSpc>
              <a:spcBef>
                <a:spcPts val="500"/>
              </a:spcBef>
              <a:spcAft>
                <a:spcPts val="600"/>
              </a:spcAft>
              <a:buFont typeface="Calibri" panose="020F0502020204030204" pitchFamily="34" charset="0"/>
              <a:buChar char="-"/>
              <a:defRPr lang="en-US" sz="1600" kern="1200">
                <a:solidFill>
                  <a:schemeClr val="tx1"/>
                </a:solidFill>
                <a:latin typeface="+mn-lt"/>
                <a:ea typeface="+mn-ea"/>
                <a:cs typeface="+mn-cs"/>
              </a:defRPr>
            </a:lvl3pPr>
            <a:lvl4pPr marL="1603375" indent="-228600" algn="l" defTabSz="914400" rtl="0" eaLnBrk="1" latinLnBrk="0" hangingPunct="1">
              <a:lnSpc>
                <a:spcPct val="50000"/>
              </a:lnSpc>
              <a:spcBef>
                <a:spcPts val="500"/>
              </a:spcBef>
              <a:spcAft>
                <a:spcPts val="600"/>
              </a:spcAft>
              <a:buFont typeface="Calibri" panose="020F0502020204030204" pitchFamily="34" charset="0"/>
              <a:buChar char="-"/>
              <a:defRPr sz="1400" kern="1200">
                <a:solidFill>
                  <a:schemeClr val="tx1"/>
                </a:solidFill>
                <a:latin typeface="+mn-lt"/>
                <a:ea typeface="+mn-ea"/>
                <a:cs typeface="+mn-cs"/>
              </a:defRPr>
            </a:lvl4pPr>
            <a:lvl5pPr marL="2054225" indent="-228600" algn="l" defTabSz="914400" rtl="0" eaLnBrk="1" latinLnBrk="0" hangingPunct="1">
              <a:lnSpc>
                <a:spcPct val="50000"/>
              </a:lnSpc>
              <a:spcBef>
                <a:spcPts val="500"/>
              </a:spcBef>
              <a:spcAft>
                <a:spcPts val="600"/>
              </a:spcAft>
              <a:buFont typeface="Arial" panose="020B0604020202020204" pitchFamily="34" charset="0"/>
              <a:buChar char="•"/>
              <a:defRPr lang="en-US" sz="1800" kern="1200" baseline="0">
                <a:solidFill>
                  <a:schemeClr val="tx1"/>
                </a:solidFill>
                <a:latin typeface="Calibri"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90000"/>
              </a:lnSpc>
              <a:spcBef>
                <a:spcPts val="1000"/>
              </a:spcBef>
              <a:spcAft>
                <a:spcPts val="1200"/>
              </a:spcAft>
              <a:buClrTx/>
              <a:buSzTx/>
              <a:buFont typeface="Arial" panose="020B0604020202020204" pitchFamily="34" charset="0"/>
              <a:buChar char="•"/>
              <a:tabLst/>
              <a:defRPr/>
            </a:pPr>
            <a:r>
              <a:rPr kumimoji="0" lang="en-CA" sz="1400" b="0" i="0" u="none" strike="noStrike" kern="1200" cap="none" spc="0" normalizeH="0" baseline="0" noProof="0">
                <a:ln>
                  <a:noFill/>
                </a:ln>
                <a:solidFill>
                  <a:sysClr val="windowText" lastClr="000000"/>
                </a:solidFill>
                <a:effectLst/>
                <a:uLnTx/>
                <a:uFillTx/>
                <a:latin typeface="Calibri" panose="020F0502020204030204" pitchFamily="34" charset="0"/>
              </a:rPr>
              <a:t>Key Customer Benefits</a:t>
            </a:r>
          </a:p>
          <a:p>
            <a:pPr marL="685800" marR="0" lvl="1" indent="-228600" algn="l" defTabSz="914400" rtl="0" eaLnBrk="1" fontAlgn="auto" latinLnBrk="0" hangingPunct="1">
              <a:lnSpc>
                <a:spcPct val="90000"/>
              </a:lnSpc>
              <a:spcBef>
                <a:spcPts val="500"/>
              </a:spcBef>
              <a:spcAft>
                <a:spcPts val="1200"/>
              </a:spcAft>
              <a:buClrTx/>
              <a:buSzTx/>
              <a:buFont typeface="Arial" panose="020B0604020202020204" pitchFamily="34" charset="0"/>
              <a:buChar char="•"/>
              <a:tabLst/>
              <a:defRPr/>
            </a:pPr>
            <a:r>
              <a:rPr kumimoji="0" lang="en-CA" sz="1400" b="0" i="0" u="none" strike="noStrike" kern="1200" cap="none" spc="0" normalizeH="0" baseline="0" noProof="0">
                <a:ln>
                  <a:noFill/>
                </a:ln>
                <a:solidFill>
                  <a:sysClr val="windowText" lastClr="000000"/>
                </a:solidFill>
                <a:effectLst/>
                <a:uLnTx/>
                <a:uFillTx/>
                <a:latin typeface="Calibri" panose="020F0502020204030204" pitchFamily="34" charset="0"/>
              </a:rPr>
              <a:t>Load levelling with grid during high electricity prices</a:t>
            </a:r>
          </a:p>
          <a:p>
            <a:pPr marL="685800" marR="0" lvl="1" indent="-228600" algn="l" defTabSz="914400" rtl="0" eaLnBrk="1" fontAlgn="auto" latinLnBrk="0" hangingPunct="1">
              <a:lnSpc>
                <a:spcPct val="90000"/>
              </a:lnSpc>
              <a:spcBef>
                <a:spcPts val="500"/>
              </a:spcBef>
              <a:spcAft>
                <a:spcPts val="1200"/>
              </a:spcAft>
              <a:buClrTx/>
              <a:buSzTx/>
              <a:buFont typeface="Arial" panose="020B0604020202020204" pitchFamily="34" charset="0"/>
              <a:buChar char="•"/>
              <a:tabLst/>
              <a:defRPr/>
            </a:pPr>
            <a:r>
              <a:rPr kumimoji="0" lang="en-CA" sz="1400" b="0" i="0" u="none" strike="noStrike" kern="1200" cap="none" spc="0" normalizeH="0" baseline="0" noProof="0">
                <a:ln>
                  <a:noFill/>
                </a:ln>
                <a:solidFill>
                  <a:sysClr val="windowText" lastClr="000000"/>
                </a:solidFill>
                <a:effectLst/>
                <a:uLnTx/>
                <a:uFillTx/>
                <a:latin typeface="Calibri" panose="020F0502020204030204" pitchFamily="34" charset="0"/>
              </a:rPr>
              <a:t>Reduced reliance on natural gas grid for heating</a:t>
            </a:r>
          </a:p>
          <a:p>
            <a:pPr marL="685800" marR="0" lvl="1" indent="-228600" algn="l" defTabSz="914400" rtl="0" eaLnBrk="1" fontAlgn="auto" latinLnBrk="0" hangingPunct="1">
              <a:lnSpc>
                <a:spcPct val="90000"/>
              </a:lnSpc>
              <a:spcBef>
                <a:spcPts val="500"/>
              </a:spcBef>
              <a:spcAft>
                <a:spcPts val="1200"/>
              </a:spcAft>
              <a:buClrTx/>
              <a:buSzTx/>
              <a:buFont typeface="Arial" panose="020B0604020202020204" pitchFamily="34" charset="0"/>
              <a:buChar char="•"/>
              <a:tabLst/>
              <a:defRPr/>
            </a:pPr>
            <a:r>
              <a:rPr kumimoji="0" lang="en-CA" sz="1400" b="0" i="0" u="none" strike="noStrike" kern="1200" cap="none" spc="0" normalizeH="0" baseline="0" noProof="0">
                <a:ln>
                  <a:noFill/>
                </a:ln>
                <a:solidFill>
                  <a:sysClr val="windowText" lastClr="000000"/>
                </a:solidFill>
                <a:effectLst/>
                <a:uLnTx/>
                <a:uFillTx/>
                <a:latin typeface="Calibri" panose="020F0502020204030204" pitchFamily="34" charset="0"/>
              </a:rPr>
              <a:t>Aesthetically neutral/pleasing alternative to traditional building shell </a:t>
            </a:r>
          </a:p>
          <a:p>
            <a:pPr marL="228600" marR="0" lvl="0" indent="-228600" algn="l" defTabSz="914400" rtl="0" eaLnBrk="1" fontAlgn="auto" latinLnBrk="0" hangingPunct="1">
              <a:lnSpc>
                <a:spcPct val="90000"/>
              </a:lnSpc>
              <a:spcBef>
                <a:spcPts val="1000"/>
              </a:spcBef>
              <a:spcAft>
                <a:spcPts val="1200"/>
              </a:spcAft>
              <a:buClrTx/>
              <a:buSzTx/>
              <a:buFont typeface="Arial" panose="020B0604020202020204" pitchFamily="34" charset="0"/>
              <a:buChar char="•"/>
              <a:tabLst/>
              <a:defRPr/>
            </a:pPr>
            <a:r>
              <a:rPr kumimoji="0" lang="en-CA" sz="1400" b="0" i="0" u="none" strike="noStrike" kern="1200" cap="none" spc="0" normalizeH="0" baseline="0" noProof="0">
                <a:ln>
                  <a:noFill/>
                </a:ln>
                <a:solidFill>
                  <a:sysClr val="windowText" lastClr="000000"/>
                </a:solidFill>
                <a:effectLst/>
                <a:uLnTx/>
                <a:uFillTx/>
                <a:latin typeface="Calibri" panose="020F0502020204030204" pitchFamily="34" charset="0"/>
              </a:rPr>
              <a:t>Payback Period for Investors</a:t>
            </a:r>
          </a:p>
          <a:p>
            <a:pPr marL="457200" marR="0" lvl="1" indent="0" algn="l" defTabSz="914400" rtl="0" eaLnBrk="1" fontAlgn="auto" latinLnBrk="0" hangingPunct="1">
              <a:lnSpc>
                <a:spcPct val="90000"/>
              </a:lnSpc>
              <a:spcBef>
                <a:spcPts val="500"/>
              </a:spcBef>
              <a:spcAft>
                <a:spcPts val="1200"/>
              </a:spcAft>
              <a:buClrTx/>
              <a:buSzTx/>
              <a:buFont typeface="Arial" panose="020B0604020202020204" pitchFamily="34" charset="0"/>
              <a:buNone/>
              <a:tabLst/>
              <a:defRPr/>
            </a:pPr>
            <a:endParaRPr kumimoji="0" lang="en-CA" sz="1800" b="0" i="0" u="none" strike="noStrike" kern="1200" cap="none" spc="0" normalizeH="0" baseline="0" noProof="0">
              <a:ln>
                <a:noFill/>
              </a:ln>
              <a:solidFill>
                <a:sysClr val="windowText" lastClr="000000"/>
              </a:solidFill>
              <a:effectLst/>
              <a:uLnTx/>
              <a:uFillTx/>
              <a:latin typeface="Calibri" panose="020F0502020204030204"/>
              <a:ea typeface="+mn-ea"/>
              <a:cs typeface="+mn-cs"/>
            </a:endParaRPr>
          </a:p>
        </p:txBody>
      </p:sp>
      <p:graphicFrame>
        <p:nvGraphicFramePr>
          <p:cNvPr id="4" name="Table 3">
            <a:extLst>
              <a:ext uri="{FF2B5EF4-FFF2-40B4-BE49-F238E27FC236}">
                <a16:creationId xmlns:a16="http://schemas.microsoft.com/office/drawing/2014/main" id="{DF3867AA-42E3-47E5-9BF2-4D2496D6E8F6}"/>
              </a:ext>
            </a:extLst>
          </p:cNvPr>
          <p:cNvGraphicFramePr>
            <a:graphicFrameLocks noGrp="1"/>
          </p:cNvGraphicFramePr>
          <p:nvPr>
            <p:extLst>
              <p:ext uri="{D42A27DB-BD31-4B8C-83A1-F6EECF244321}">
                <p14:modId xmlns:p14="http://schemas.microsoft.com/office/powerpoint/2010/main" val="4100101862"/>
              </p:ext>
            </p:extLst>
          </p:nvPr>
        </p:nvGraphicFramePr>
        <p:xfrm>
          <a:off x="1379054" y="2906464"/>
          <a:ext cx="6385892" cy="889000"/>
        </p:xfrm>
        <a:graphic>
          <a:graphicData uri="http://schemas.openxmlformats.org/drawingml/2006/table">
            <a:tbl>
              <a:tblPr firstRow="1" bandRow="1"/>
              <a:tblGrid>
                <a:gridCol w="1596473">
                  <a:extLst>
                    <a:ext uri="{9D8B030D-6E8A-4147-A177-3AD203B41FA5}">
                      <a16:colId xmlns:a16="http://schemas.microsoft.com/office/drawing/2014/main" val="8999122"/>
                    </a:ext>
                  </a:extLst>
                </a:gridCol>
                <a:gridCol w="1596473">
                  <a:extLst>
                    <a:ext uri="{9D8B030D-6E8A-4147-A177-3AD203B41FA5}">
                      <a16:colId xmlns:a16="http://schemas.microsoft.com/office/drawing/2014/main" val="153614006"/>
                    </a:ext>
                  </a:extLst>
                </a:gridCol>
                <a:gridCol w="1596473">
                  <a:extLst>
                    <a:ext uri="{9D8B030D-6E8A-4147-A177-3AD203B41FA5}">
                      <a16:colId xmlns:a16="http://schemas.microsoft.com/office/drawing/2014/main" val="3185162455"/>
                    </a:ext>
                  </a:extLst>
                </a:gridCol>
                <a:gridCol w="1596473">
                  <a:extLst>
                    <a:ext uri="{9D8B030D-6E8A-4147-A177-3AD203B41FA5}">
                      <a16:colId xmlns:a16="http://schemas.microsoft.com/office/drawing/2014/main" val="4096328744"/>
                    </a:ext>
                  </a:extLst>
                </a:gridCol>
              </a:tblGrid>
              <a:tr h="370840">
                <a:tc>
                  <a:txBody>
                    <a:bodyPr/>
                    <a:lstStyle>
                      <a:lvl1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9pPr>
                    </a:lstStyle>
                    <a:p>
                      <a:r>
                        <a:rPr lang="en-US" sz="1400">
                          <a:latin typeface="Calibri" panose="020F0502020204030204" pitchFamily="34" charset="0"/>
                        </a:rPr>
                        <a:t>Window Module</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05AEAE"/>
                    </a:solidFill>
                  </a:tcPr>
                </a:tc>
                <a:tc>
                  <a:txBody>
                    <a:bodyPr/>
                    <a:lstStyle>
                      <a:lvl1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9pPr>
                    </a:lstStyle>
                    <a:p>
                      <a:r>
                        <a:rPr lang="en-US" sz="1400">
                          <a:latin typeface="Calibri" panose="020F0502020204030204" pitchFamily="34" charset="0"/>
                        </a:rPr>
                        <a:t>Shell-Mounted</a:t>
                      </a:r>
                      <a:r>
                        <a:rPr lang="en-US" sz="1400" baseline="0">
                          <a:latin typeface="Calibri" panose="020F0502020204030204" pitchFamily="34" charset="0"/>
                        </a:rPr>
                        <a:t> Module</a:t>
                      </a:r>
                      <a:endParaRPr lang="en-US" sz="1400">
                        <a:latin typeface="Calibri" panose="020F0502020204030204" pitchFamily="34" charset="0"/>
                      </a:endParaRP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05AEAE"/>
                    </a:solidFill>
                  </a:tcPr>
                </a:tc>
                <a:tc>
                  <a:txBody>
                    <a:bodyPr/>
                    <a:lstStyle>
                      <a:lvl1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9pPr>
                    </a:lstStyle>
                    <a:p>
                      <a:r>
                        <a:rPr lang="en-US" sz="1400">
                          <a:latin typeface="Calibri" panose="020F0502020204030204" pitchFamily="34" charset="0"/>
                        </a:rPr>
                        <a:t>Incumbent Window</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05AEAE"/>
                    </a:solidFill>
                  </a:tcPr>
                </a:tc>
                <a:tc>
                  <a:txBody>
                    <a:bodyPr/>
                    <a:lstStyle>
                      <a:lvl1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9pPr>
                    </a:lstStyle>
                    <a:p>
                      <a:r>
                        <a:rPr lang="en-US" sz="1400">
                          <a:latin typeface="Calibri" panose="020F0502020204030204" pitchFamily="34" charset="0"/>
                        </a:rPr>
                        <a:t>Incumbent Shell-Mounted</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05AEAE"/>
                    </a:solidFill>
                  </a:tcPr>
                </a:tc>
                <a:extLst>
                  <a:ext uri="{0D108BD9-81ED-4DB2-BD59-A6C34878D82A}">
                    <a16:rowId xmlns:a16="http://schemas.microsoft.com/office/drawing/2014/main" val="289712624"/>
                  </a:ext>
                </a:extLst>
              </a:tr>
              <a:tr h="370840">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9pPr>
                    </a:lstStyle>
                    <a:p>
                      <a:r>
                        <a:rPr lang="en-US" sz="1200">
                          <a:latin typeface="Calibri" panose="020F0502020204030204" pitchFamily="34" charset="0"/>
                        </a:rPr>
                        <a:t>6 years</a:t>
                      </a: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2DEEF"/>
                    </a:solidFill>
                  </a:tcPr>
                </a:tc>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9pPr>
                    </a:lstStyle>
                    <a:p>
                      <a:r>
                        <a:rPr lang="en-US" sz="1200">
                          <a:latin typeface="Calibri" panose="020F0502020204030204" pitchFamily="34" charset="0"/>
                        </a:rPr>
                        <a:t>4 years</a:t>
                      </a: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2DEEF"/>
                    </a:solidFill>
                  </a:tcPr>
                </a:tc>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9pPr>
                    </a:lstStyle>
                    <a:p>
                      <a:r>
                        <a:rPr lang="en-US" sz="1200">
                          <a:latin typeface="Calibri" panose="020F0502020204030204" pitchFamily="34" charset="0"/>
                        </a:rPr>
                        <a:t>8</a:t>
                      </a:r>
                      <a:r>
                        <a:rPr lang="en-US" sz="1200" baseline="0">
                          <a:latin typeface="Calibri" panose="020F0502020204030204" pitchFamily="34" charset="0"/>
                        </a:rPr>
                        <a:t> years</a:t>
                      </a:r>
                      <a:endParaRPr lang="en-US" sz="1200">
                        <a:latin typeface="Calibri" panose="020F0502020204030204" pitchFamily="34" charset="0"/>
                      </a:endParaRP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2DEEF"/>
                    </a:solidFill>
                  </a:tcPr>
                </a:tc>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9pPr>
                    </a:lstStyle>
                    <a:p>
                      <a:r>
                        <a:rPr lang="en-US" sz="1200">
                          <a:latin typeface="Calibri" panose="020F0502020204030204" pitchFamily="34" charset="0"/>
                        </a:rPr>
                        <a:t>6 years </a:t>
                      </a: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2DEEF"/>
                    </a:solidFill>
                  </a:tcPr>
                </a:tc>
                <a:extLst>
                  <a:ext uri="{0D108BD9-81ED-4DB2-BD59-A6C34878D82A}">
                    <a16:rowId xmlns:a16="http://schemas.microsoft.com/office/drawing/2014/main" val="3028037857"/>
                  </a:ext>
                </a:extLst>
              </a:tr>
            </a:tbl>
          </a:graphicData>
        </a:graphic>
      </p:graphicFrame>
      <p:sp>
        <p:nvSpPr>
          <p:cNvPr id="5" name="TextBox 4">
            <a:extLst>
              <a:ext uri="{FF2B5EF4-FFF2-40B4-BE49-F238E27FC236}">
                <a16:creationId xmlns:a16="http://schemas.microsoft.com/office/drawing/2014/main" id="{1BA53DA0-B268-4DE5-99A2-BEB6625FE001}"/>
              </a:ext>
            </a:extLst>
          </p:cNvPr>
          <p:cNvSpPr txBox="1"/>
          <p:nvPr/>
        </p:nvSpPr>
        <p:spPr>
          <a:xfrm>
            <a:off x="1379054" y="4008824"/>
            <a:ext cx="6053532" cy="73866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a:ln>
                  <a:noFill/>
                </a:ln>
                <a:solidFill>
                  <a:prstClr val="black"/>
                </a:solidFill>
                <a:effectLst/>
                <a:uLnTx/>
                <a:uFillTx/>
                <a:latin typeface="Calibri" panose="020F0502020204030204" pitchFamily="34" charset="0"/>
                <a:ea typeface="+mn-ea"/>
                <a:cs typeface="+mn-cs"/>
              </a:rPr>
              <a:t>Paybacks are based upon the additional cost of our cladding  material versus the payback from power savings at a rate of $0.15/kWh in our chosen initial target markets</a:t>
            </a:r>
          </a:p>
        </p:txBody>
      </p:sp>
    </p:spTree>
    <p:extLst>
      <p:ext uri="{BB962C8B-B14F-4D97-AF65-F5344CB8AC3E}">
        <p14:creationId xmlns:p14="http://schemas.microsoft.com/office/powerpoint/2010/main" val="1161535575"/>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45F84C-C33B-40E6-97B4-6B56259037CE}"/>
              </a:ext>
            </a:extLst>
          </p:cNvPr>
          <p:cNvSpPr>
            <a:spLocks noGrp="1"/>
          </p:cNvSpPr>
          <p:nvPr>
            <p:ph type="title"/>
          </p:nvPr>
        </p:nvSpPr>
        <p:spPr/>
        <p:txBody>
          <a:bodyPr/>
          <a:lstStyle/>
          <a:p>
            <a:r>
              <a:rPr lang="en-CA" b="1">
                <a:solidFill>
                  <a:srgbClr val="09708A"/>
                </a:solidFill>
                <a:latin typeface="Calibri" panose="020F0502020204030204" pitchFamily="34" charset="0"/>
              </a:rPr>
              <a:t>Market – Commercial Strategy</a:t>
            </a:r>
            <a:endParaRPr lang="en-CA"/>
          </a:p>
        </p:txBody>
      </p:sp>
      <p:sp>
        <p:nvSpPr>
          <p:cNvPr id="3" name="Content Placeholder 1">
            <a:extLst>
              <a:ext uri="{FF2B5EF4-FFF2-40B4-BE49-F238E27FC236}">
                <a16:creationId xmlns:a16="http://schemas.microsoft.com/office/drawing/2014/main" id="{8F60ADDC-FBF1-499E-B3DB-3E519583ADE8}"/>
              </a:ext>
            </a:extLst>
          </p:cNvPr>
          <p:cNvSpPr txBox="1">
            <a:spLocks/>
          </p:cNvSpPr>
          <p:nvPr/>
        </p:nvSpPr>
        <p:spPr>
          <a:xfrm>
            <a:off x="330200" y="1126333"/>
            <a:ext cx="8483600" cy="341753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spcAft>
                <a:spcPts val="1200"/>
              </a:spcAft>
              <a:buFont typeface="Arial" panose="020B0604020202020204" pitchFamily="34" charset="0"/>
              <a:buChar char="•"/>
              <a:defRPr lang="en-US" sz="2200" kern="1200">
                <a:solidFill>
                  <a:schemeClr val="tx1"/>
                </a:solidFill>
                <a:latin typeface="Calibri" charset="0"/>
                <a:ea typeface="+mn-ea"/>
                <a:cs typeface="+mn-cs"/>
              </a:defRPr>
            </a:lvl1pPr>
            <a:lvl2pPr marL="685800" indent="-228600" algn="l" defTabSz="914400" rtl="0" eaLnBrk="1" latinLnBrk="0" hangingPunct="1">
              <a:lnSpc>
                <a:spcPct val="90000"/>
              </a:lnSpc>
              <a:spcBef>
                <a:spcPts val="500"/>
              </a:spcBef>
              <a:spcAft>
                <a:spcPts val="1200"/>
              </a:spcAft>
              <a:buFont typeface="Arial" panose="020B0604020202020204" pitchFamily="34" charset="0"/>
              <a:buChar char="•"/>
              <a:defRPr lang="en-US" sz="1800" kern="1200">
                <a:solidFill>
                  <a:schemeClr val="tx1"/>
                </a:solidFill>
                <a:latin typeface="+mn-lt"/>
                <a:ea typeface="+mn-ea"/>
                <a:cs typeface="+mn-cs"/>
              </a:defRPr>
            </a:lvl2pPr>
            <a:lvl3pPr marL="1139825" indent="-228600" algn="l" defTabSz="914400" rtl="0" eaLnBrk="1" latinLnBrk="0" hangingPunct="1">
              <a:lnSpc>
                <a:spcPct val="50000"/>
              </a:lnSpc>
              <a:spcBef>
                <a:spcPts val="500"/>
              </a:spcBef>
              <a:spcAft>
                <a:spcPts val="600"/>
              </a:spcAft>
              <a:buFont typeface="Calibri" panose="020F0502020204030204" pitchFamily="34" charset="0"/>
              <a:buChar char="-"/>
              <a:defRPr lang="en-US" sz="1600" kern="1200">
                <a:solidFill>
                  <a:schemeClr val="tx1"/>
                </a:solidFill>
                <a:latin typeface="+mn-lt"/>
                <a:ea typeface="+mn-ea"/>
                <a:cs typeface="+mn-cs"/>
              </a:defRPr>
            </a:lvl3pPr>
            <a:lvl4pPr marL="1603375" indent="-228600" algn="l" defTabSz="914400" rtl="0" eaLnBrk="1" latinLnBrk="0" hangingPunct="1">
              <a:lnSpc>
                <a:spcPct val="50000"/>
              </a:lnSpc>
              <a:spcBef>
                <a:spcPts val="500"/>
              </a:spcBef>
              <a:spcAft>
                <a:spcPts val="600"/>
              </a:spcAft>
              <a:buFont typeface="Calibri" panose="020F0502020204030204" pitchFamily="34" charset="0"/>
              <a:buChar char="-"/>
              <a:defRPr sz="1400" kern="1200">
                <a:solidFill>
                  <a:schemeClr val="tx1"/>
                </a:solidFill>
                <a:latin typeface="+mn-lt"/>
                <a:ea typeface="+mn-ea"/>
                <a:cs typeface="+mn-cs"/>
              </a:defRPr>
            </a:lvl4pPr>
            <a:lvl5pPr marL="2054225" indent="-228600" algn="l" defTabSz="914400" rtl="0" eaLnBrk="1" latinLnBrk="0" hangingPunct="1">
              <a:lnSpc>
                <a:spcPct val="50000"/>
              </a:lnSpc>
              <a:spcBef>
                <a:spcPts val="500"/>
              </a:spcBef>
              <a:spcAft>
                <a:spcPts val="600"/>
              </a:spcAft>
              <a:buFont typeface="Arial" panose="020B0604020202020204" pitchFamily="34" charset="0"/>
              <a:buChar char="•"/>
              <a:defRPr lang="en-US" sz="1800" kern="1200" baseline="0">
                <a:solidFill>
                  <a:schemeClr val="tx1"/>
                </a:solidFill>
                <a:latin typeface="Calibri"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90000"/>
              </a:lnSpc>
              <a:spcBef>
                <a:spcPts val="1000"/>
              </a:spcBef>
              <a:spcAft>
                <a:spcPts val="1200"/>
              </a:spcAft>
              <a:buClrTx/>
              <a:buSzTx/>
              <a:buFont typeface="Arial" panose="020B0604020202020204" pitchFamily="34" charset="0"/>
              <a:buChar char="•"/>
              <a:tabLst/>
              <a:defRPr/>
            </a:pPr>
            <a:r>
              <a:rPr kumimoji="0" lang="en-CA" sz="1800" b="0" i="0" u="none" strike="noStrike" kern="1200" cap="none" spc="0" normalizeH="0" baseline="0" noProof="0">
                <a:ln>
                  <a:noFill/>
                </a:ln>
                <a:solidFill>
                  <a:sysClr val="windowText" lastClr="000000"/>
                </a:solidFill>
                <a:effectLst/>
                <a:uLnTx/>
                <a:uFillTx/>
                <a:latin typeface="Calibri" panose="020F0502020204030204" pitchFamily="34" charset="0"/>
              </a:rPr>
              <a:t>We are bringing our product to market through the use of toll/contract manufacturing (Materials Engineering Inc.).</a:t>
            </a:r>
          </a:p>
          <a:p>
            <a:pPr marL="228600" marR="0" lvl="0" indent="-228600" algn="l" defTabSz="914400" rtl="0" eaLnBrk="1" fontAlgn="auto" latinLnBrk="0" hangingPunct="1">
              <a:lnSpc>
                <a:spcPct val="90000"/>
              </a:lnSpc>
              <a:spcBef>
                <a:spcPts val="1000"/>
              </a:spcBef>
              <a:spcAft>
                <a:spcPts val="1200"/>
              </a:spcAft>
              <a:buClrTx/>
              <a:buSzTx/>
              <a:buFont typeface="Arial" panose="020B0604020202020204" pitchFamily="34" charset="0"/>
              <a:buChar char="•"/>
              <a:tabLst/>
              <a:defRPr/>
            </a:pPr>
            <a:r>
              <a:rPr kumimoji="0" lang="en-CA" sz="1800" b="0" i="0" u="none" strike="noStrike" kern="1200" cap="none" spc="0" normalizeH="0" baseline="0" noProof="0">
                <a:ln>
                  <a:noFill/>
                </a:ln>
                <a:solidFill>
                  <a:sysClr val="windowText" lastClr="000000"/>
                </a:solidFill>
                <a:effectLst/>
                <a:uLnTx/>
                <a:uFillTx/>
                <a:latin typeface="Calibri" panose="020F0502020204030204" pitchFamily="34" charset="0"/>
              </a:rPr>
              <a:t>We plan to initially market the product to architecture industry associations, architectural firms, and building owner/operators and will sell through a broad set of building supply distributors/retailers.</a:t>
            </a:r>
          </a:p>
          <a:p>
            <a:pPr marL="228600" marR="0" lvl="0" indent="-228600" algn="l" defTabSz="914400" rtl="0" eaLnBrk="1" fontAlgn="auto" latinLnBrk="0" hangingPunct="1">
              <a:lnSpc>
                <a:spcPct val="90000"/>
              </a:lnSpc>
              <a:spcBef>
                <a:spcPts val="1000"/>
              </a:spcBef>
              <a:spcAft>
                <a:spcPts val="1200"/>
              </a:spcAft>
              <a:buClrTx/>
              <a:buSzTx/>
              <a:buFont typeface="Arial" panose="020B0604020202020204" pitchFamily="34" charset="0"/>
              <a:buChar char="•"/>
              <a:tabLst/>
              <a:defRPr/>
            </a:pPr>
            <a:r>
              <a:rPr kumimoji="0" lang="en-CA" sz="1800" b="0" i="0" u="none" strike="noStrike" kern="1200" cap="none" spc="0" normalizeH="0" baseline="0" noProof="0">
                <a:ln>
                  <a:noFill/>
                </a:ln>
                <a:solidFill>
                  <a:sysClr val="windowText" lastClr="000000"/>
                </a:solidFill>
                <a:effectLst/>
                <a:uLnTx/>
                <a:uFillTx/>
                <a:latin typeface="Calibri" panose="020F0502020204030204" pitchFamily="34" charset="0"/>
              </a:rPr>
              <a:t>We expect to initially target roughly 3% of the N.A. market with our high-end, high-efficiency product with a particular focus on the states of Florida, Texas, Arizona, New Mexico, Nevada, California and Hawaii.</a:t>
            </a:r>
          </a:p>
          <a:p>
            <a:pPr marL="228600" marR="0" lvl="0" indent="-228600" algn="l" defTabSz="914400" rtl="0" eaLnBrk="1" fontAlgn="auto" latinLnBrk="0" hangingPunct="1">
              <a:lnSpc>
                <a:spcPct val="90000"/>
              </a:lnSpc>
              <a:spcBef>
                <a:spcPts val="1000"/>
              </a:spcBef>
              <a:spcAft>
                <a:spcPts val="1200"/>
              </a:spcAft>
              <a:buClrTx/>
              <a:buSzTx/>
              <a:buFont typeface="Arial" panose="020B0604020202020204" pitchFamily="34" charset="0"/>
              <a:buChar char="•"/>
              <a:tabLst/>
              <a:defRPr/>
            </a:pPr>
            <a:r>
              <a:rPr kumimoji="0" lang="en-CA" sz="1800" b="0" i="0" u="none" strike="noStrike" kern="1200" cap="none" spc="0" normalizeH="0" baseline="0" noProof="0">
                <a:ln>
                  <a:noFill/>
                </a:ln>
                <a:solidFill>
                  <a:sysClr val="windowText" lastClr="000000"/>
                </a:solidFill>
                <a:effectLst/>
                <a:uLnTx/>
                <a:uFillTx/>
                <a:latin typeface="Calibri" panose="020F0502020204030204" pitchFamily="34" charset="0"/>
              </a:rPr>
              <a:t>As sales grow and we are able to reduce the cost of manufacturing, we plan on targeting international markets and more northerly climates.</a:t>
            </a:r>
          </a:p>
        </p:txBody>
      </p:sp>
    </p:spTree>
    <p:extLst>
      <p:ext uri="{BB962C8B-B14F-4D97-AF65-F5344CB8AC3E}">
        <p14:creationId xmlns:p14="http://schemas.microsoft.com/office/powerpoint/2010/main" val="2534192387"/>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539255-D07C-4E92-8A6B-4E698E87E895}"/>
              </a:ext>
            </a:extLst>
          </p:cNvPr>
          <p:cNvSpPr>
            <a:spLocks noGrp="1"/>
          </p:cNvSpPr>
          <p:nvPr>
            <p:ph type="title"/>
          </p:nvPr>
        </p:nvSpPr>
        <p:spPr/>
        <p:txBody>
          <a:bodyPr/>
          <a:lstStyle/>
          <a:p>
            <a:r>
              <a:rPr lang="en-CA" b="1">
                <a:solidFill>
                  <a:srgbClr val="09708A"/>
                </a:solidFill>
                <a:latin typeface="Calibri" panose="020F0502020204030204" pitchFamily="34" charset="0"/>
              </a:rPr>
              <a:t>Market – Value Proposition</a:t>
            </a:r>
            <a:endParaRPr lang="en-CA"/>
          </a:p>
        </p:txBody>
      </p:sp>
      <p:graphicFrame>
        <p:nvGraphicFramePr>
          <p:cNvPr id="3" name="Chart 2">
            <a:extLst>
              <a:ext uri="{FF2B5EF4-FFF2-40B4-BE49-F238E27FC236}">
                <a16:creationId xmlns:a16="http://schemas.microsoft.com/office/drawing/2014/main" id="{6AFB9E5A-AEC6-4D91-9187-B251706B80AF}"/>
              </a:ext>
            </a:extLst>
          </p:cNvPr>
          <p:cNvGraphicFramePr/>
          <p:nvPr>
            <p:extLst>
              <p:ext uri="{D42A27DB-BD31-4B8C-83A1-F6EECF244321}">
                <p14:modId xmlns:p14="http://schemas.microsoft.com/office/powerpoint/2010/main" val="2039511112"/>
              </p:ext>
            </p:extLst>
          </p:nvPr>
        </p:nvGraphicFramePr>
        <p:xfrm>
          <a:off x="2037768" y="2236687"/>
          <a:ext cx="5068464" cy="2525227"/>
        </p:xfrm>
        <a:graphic>
          <a:graphicData uri="http://schemas.openxmlformats.org/drawingml/2006/chart">
            <c:chart xmlns:c="http://schemas.openxmlformats.org/drawingml/2006/chart" xmlns:r="http://schemas.openxmlformats.org/officeDocument/2006/relationships" r:id="rId2"/>
          </a:graphicData>
        </a:graphic>
      </p:graphicFrame>
      <p:sp>
        <p:nvSpPr>
          <p:cNvPr id="4" name="Content Placeholder 1">
            <a:extLst>
              <a:ext uri="{FF2B5EF4-FFF2-40B4-BE49-F238E27FC236}">
                <a16:creationId xmlns:a16="http://schemas.microsoft.com/office/drawing/2014/main" id="{AB9C2B2E-AE73-4239-B57A-5FCE40423207}"/>
              </a:ext>
            </a:extLst>
          </p:cNvPr>
          <p:cNvSpPr txBox="1">
            <a:spLocks/>
          </p:cNvSpPr>
          <p:nvPr/>
        </p:nvSpPr>
        <p:spPr>
          <a:xfrm>
            <a:off x="311700" y="1210738"/>
            <a:ext cx="8483600" cy="969754"/>
          </a:xfrm>
          <a:prstGeom prst="rect">
            <a:avLst/>
          </a:prstGeom>
        </p:spPr>
        <p:txBody>
          <a:bodyPr/>
          <a:lstStyle>
            <a:defPPr marR="0" lvl="0" algn="l" rtl="0">
              <a:lnSpc>
                <a:spcPct val="100000"/>
              </a:lnSpc>
              <a:spcBef>
                <a:spcPct val="0"/>
              </a:spcBef>
              <a:spcAft>
                <a:spcPct val="0"/>
              </a:spcAft>
            </a:defPPr>
            <a:lvl1pPr marR="0" lvl="0" algn="l" rtl="0" eaLnBrk="1" hangingPunct="1">
              <a:lnSpc>
                <a:spcPct val="100000"/>
              </a:lnSpc>
              <a:spcBef>
                <a:spcPct val="0"/>
              </a:spcBef>
              <a:spcAft>
                <a:spcPct val="0"/>
              </a:spcAft>
              <a:buClr>
                <a:srgbClr val="000000"/>
              </a:buClr>
              <a:buFont typeface="Arial"/>
              <a:defRPr sz="1400" b="0" i="0" u="none" strike="noStrike" cap="none">
                <a:solidFill>
                  <a:srgbClr val="000000"/>
                </a:solidFill>
                <a:latin typeface="Pluto Sans Regular" panose="02000000000000000000" pitchFamily="50" charset="0"/>
                <a:ea typeface="Pluto Sans Regular" panose="02000000000000000000" pitchFamily="50" charset="0"/>
                <a:cs typeface="Arial"/>
                <a:sym typeface="Arial"/>
              </a:defRPr>
            </a:lvl1pPr>
            <a:lvl2pPr marR="0" lvl="1" algn="l" rtl="0" eaLnBrk="1" hangingPunct="1">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9pPr>
          </a:lstStyle>
          <a:p>
            <a:pPr marL="285750" indent="-285750">
              <a:buFont typeface="Arial" panose="020B0604020202020204" pitchFamily="34" charset="0"/>
              <a:buChar char="•"/>
            </a:pPr>
            <a:r>
              <a:rPr lang="en-CA">
                <a:latin typeface="Calibri" panose="020F0502020204030204" pitchFamily="34" charset="0"/>
              </a:rPr>
              <a:t>The global BIPV market is $7B opportunity (if window-integration and wall mounts are consolidated).</a:t>
            </a:r>
          </a:p>
          <a:p>
            <a:pPr marL="285750" indent="-285750">
              <a:buFont typeface="Arial" panose="020B0604020202020204" pitchFamily="34" charset="0"/>
              <a:buChar char="•"/>
            </a:pPr>
            <a:endParaRPr lang="en-CA">
              <a:latin typeface="Calibri" panose="020F0502020204030204" pitchFamily="34" charset="0"/>
            </a:endParaRPr>
          </a:p>
          <a:p>
            <a:pPr marL="285750" indent="-285750">
              <a:buFont typeface="Arial" panose="020B0604020202020204" pitchFamily="34" charset="0"/>
              <a:buChar char="•"/>
            </a:pPr>
            <a:r>
              <a:rPr lang="en-CA">
                <a:latin typeface="Calibri" panose="020F0502020204030204" pitchFamily="34" charset="0"/>
              </a:rPr>
              <a:t>In North America, the market is estimated to be roughly $250M (Canadian market $25M)</a:t>
            </a:r>
          </a:p>
          <a:p>
            <a:endParaRPr lang="en-CA">
              <a:latin typeface="Calibri" panose="020F0502020204030204" pitchFamily="34" charset="0"/>
            </a:endParaRPr>
          </a:p>
          <a:p>
            <a:endParaRPr lang="en-CA">
              <a:latin typeface="Calibri" panose="020F0502020204030204" pitchFamily="34" charset="0"/>
            </a:endParaRPr>
          </a:p>
        </p:txBody>
      </p:sp>
    </p:spTree>
    <p:extLst>
      <p:ext uri="{BB962C8B-B14F-4D97-AF65-F5344CB8AC3E}">
        <p14:creationId xmlns:p14="http://schemas.microsoft.com/office/powerpoint/2010/main" val="828101897"/>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BDBD36-BE46-4E5A-834F-B698E0693F7B}"/>
              </a:ext>
            </a:extLst>
          </p:cNvPr>
          <p:cNvSpPr>
            <a:spLocks noGrp="1"/>
          </p:cNvSpPr>
          <p:nvPr>
            <p:ph type="title"/>
          </p:nvPr>
        </p:nvSpPr>
        <p:spPr/>
        <p:txBody>
          <a:bodyPr/>
          <a:lstStyle/>
          <a:p>
            <a:r>
              <a:rPr lang="en-CA" b="1">
                <a:solidFill>
                  <a:srgbClr val="09708A"/>
                </a:solidFill>
                <a:latin typeface="Calibri" panose="020F0502020204030204" pitchFamily="34" charset="0"/>
              </a:rPr>
              <a:t>Market – Competitors</a:t>
            </a:r>
            <a:endParaRPr lang="en-CA"/>
          </a:p>
        </p:txBody>
      </p:sp>
      <p:graphicFrame>
        <p:nvGraphicFramePr>
          <p:cNvPr id="3" name="Table 2">
            <a:extLst>
              <a:ext uri="{FF2B5EF4-FFF2-40B4-BE49-F238E27FC236}">
                <a16:creationId xmlns:a16="http://schemas.microsoft.com/office/drawing/2014/main" id="{DB8FDDF8-77A0-4026-997D-F671285CFADB}"/>
              </a:ext>
            </a:extLst>
          </p:cNvPr>
          <p:cNvGraphicFramePr>
            <a:graphicFrameLocks noGrp="1"/>
          </p:cNvGraphicFramePr>
          <p:nvPr>
            <p:extLst>
              <p:ext uri="{D42A27DB-BD31-4B8C-83A1-F6EECF244321}">
                <p14:modId xmlns:p14="http://schemas.microsoft.com/office/powerpoint/2010/main" val="3393141943"/>
              </p:ext>
            </p:extLst>
          </p:nvPr>
        </p:nvGraphicFramePr>
        <p:xfrm>
          <a:off x="438996" y="1208790"/>
          <a:ext cx="8266008" cy="2722880"/>
        </p:xfrm>
        <a:graphic>
          <a:graphicData uri="http://schemas.openxmlformats.org/drawingml/2006/table">
            <a:tbl>
              <a:tblPr firstRow="1" bandRow="1"/>
              <a:tblGrid>
                <a:gridCol w="2755336">
                  <a:extLst>
                    <a:ext uri="{9D8B030D-6E8A-4147-A177-3AD203B41FA5}">
                      <a16:colId xmlns:a16="http://schemas.microsoft.com/office/drawing/2014/main" val="20000"/>
                    </a:ext>
                  </a:extLst>
                </a:gridCol>
                <a:gridCol w="2755336">
                  <a:extLst>
                    <a:ext uri="{9D8B030D-6E8A-4147-A177-3AD203B41FA5}">
                      <a16:colId xmlns:a16="http://schemas.microsoft.com/office/drawing/2014/main" val="20001"/>
                    </a:ext>
                  </a:extLst>
                </a:gridCol>
                <a:gridCol w="2755336">
                  <a:extLst>
                    <a:ext uri="{9D8B030D-6E8A-4147-A177-3AD203B41FA5}">
                      <a16:colId xmlns:a16="http://schemas.microsoft.com/office/drawing/2014/main" val="20002"/>
                    </a:ext>
                  </a:extLst>
                </a:gridCol>
              </a:tblGrid>
              <a:tr h="370840">
                <a:tc>
                  <a:txBody>
                    <a:bodyPr/>
                    <a:lstStyle>
                      <a:lvl1pPr marL="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a:solidFill>
                            <a:schemeClr val="bg1"/>
                          </a:solidFill>
                          <a:latin typeface="Calibri" panose="020F0502020204030204" pitchFamily="34" charset="0"/>
                        </a:rPr>
                        <a:t>Competitor</a:t>
                      </a:r>
                      <a:r>
                        <a:rPr lang="en-CA" baseline="0">
                          <a:solidFill>
                            <a:schemeClr val="bg1"/>
                          </a:solidFill>
                          <a:latin typeface="Calibri" panose="020F0502020204030204" pitchFamily="34" charset="0"/>
                        </a:rPr>
                        <a:t> Name</a:t>
                      </a:r>
                      <a:endParaRPr lang="en-CA">
                        <a:solidFill>
                          <a:schemeClr val="bg1"/>
                        </a:solidFill>
                        <a:latin typeface="Calibri" panose="020F0502020204030204" pitchFamily="34" charset="0"/>
                      </a:endParaRP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05AEAE"/>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a:solidFill>
                            <a:schemeClr val="bg1"/>
                          </a:solidFill>
                          <a:latin typeface="Calibri" panose="020F0502020204030204" pitchFamily="34" charset="0"/>
                        </a:rPr>
                        <a:t>Strengths</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05AEAE"/>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a:solidFill>
                            <a:schemeClr val="bg1"/>
                          </a:solidFill>
                          <a:latin typeface="Calibri" panose="020F0502020204030204" pitchFamily="34" charset="0"/>
                        </a:rPr>
                        <a:t>Weaknesses</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05AEAE"/>
                    </a:solidFill>
                  </a:tcPr>
                </a:tc>
                <a:extLst>
                  <a:ext uri="{0D108BD9-81ED-4DB2-BD59-A6C34878D82A}">
                    <a16:rowId xmlns:a16="http://schemas.microsoft.com/office/drawing/2014/main" val="10000"/>
                  </a:ext>
                </a:extLst>
              </a:tr>
              <a:tr h="370840">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en-CA" sz="1600">
                          <a:latin typeface="Calibri" panose="020F0502020204030204" pitchFamily="34" charset="0"/>
                        </a:rPr>
                        <a:t>BP Solar International</a:t>
                      </a: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en-CA" sz="1600">
                          <a:latin typeface="Calibri" panose="020F0502020204030204" pitchFamily="34" charset="0"/>
                        </a:rPr>
                        <a:t>Capital</a:t>
                      </a: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en-CA" sz="1600">
                          <a:latin typeface="Calibri" panose="020F0502020204030204" pitchFamily="34" charset="0"/>
                        </a:rPr>
                        <a:t>Lack of focus</a:t>
                      </a: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extLst>
                  <a:ext uri="{0D108BD9-81ED-4DB2-BD59-A6C34878D82A}">
                    <a16:rowId xmlns:a16="http://schemas.microsoft.com/office/drawing/2014/main" val="10001"/>
                  </a:ext>
                </a:extLst>
              </a:tr>
              <a:tr h="370840">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en-CA" sz="1600" err="1">
                          <a:latin typeface="Calibri" panose="020F0502020204030204" pitchFamily="34" charset="0"/>
                        </a:rPr>
                        <a:t>Centrotherm</a:t>
                      </a:r>
                      <a:endParaRPr lang="en-CA" sz="1600">
                        <a:latin typeface="Calibri" panose="020F0502020204030204" pitchFamily="34" charset="0"/>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en-CA" sz="1600">
                          <a:latin typeface="Calibri" panose="020F0502020204030204" pitchFamily="34" charset="0"/>
                        </a:rPr>
                        <a:t>Strong heat control capabilities</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en-CA" sz="1600">
                          <a:latin typeface="Calibri" panose="020F0502020204030204" pitchFamily="34" charset="0"/>
                        </a:rPr>
                        <a:t>Does not provide</a:t>
                      </a:r>
                      <a:r>
                        <a:rPr lang="en-CA" sz="1600" baseline="0">
                          <a:latin typeface="Calibri" panose="020F0502020204030204" pitchFamily="34" charset="0"/>
                        </a:rPr>
                        <a:t> cold temperature modulation</a:t>
                      </a:r>
                      <a:endParaRPr lang="en-CA" sz="1600">
                        <a:latin typeface="Calibri" panose="020F0502020204030204" pitchFamily="34" charset="0"/>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extLst>
                  <a:ext uri="{0D108BD9-81ED-4DB2-BD59-A6C34878D82A}">
                    <a16:rowId xmlns:a16="http://schemas.microsoft.com/office/drawing/2014/main" val="10002"/>
                  </a:ext>
                </a:extLst>
              </a:tr>
              <a:tr h="370840">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en-CA" sz="1600">
                          <a:latin typeface="Calibri" panose="020F0502020204030204" pitchFamily="34" charset="0"/>
                        </a:rPr>
                        <a:t>AGC Flat Glass</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en-CA" sz="1600">
                          <a:latin typeface="Calibri" panose="020F0502020204030204" pitchFamily="34" charset="0"/>
                        </a:rPr>
                        <a:t>Window PV solution is market-leading</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en-CA" sz="1600">
                          <a:latin typeface="Calibri" panose="020F0502020204030204" pitchFamily="34" charset="0"/>
                        </a:rPr>
                        <a:t>Have not innovated product in several years</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extLst>
                  <a:ext uri="{0D108BD9-81ED-4DB2-BD59-A6C34878D82A}">
                    <a16:rowId xmlns:a16="http://schemas.microsoft.com/office/drawing/2014/main" val="10003"/>
                  </a:ext>
                </a:extLst>
              </a:tr>
              <a:tr h="370840">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en-CA" sz="1600" err="1">
                          <a:latin typeface="Calibri" panose="020F0502020204030204" pitchFamily="34" charset="0"/>
                        </a:rPr>
                        <a:t>Ablytek</a:t>
                      </a:r>
                      <a:endParaRPr lang="en-CA" sz="1600">
                        <a:latin typeface="Calibri" panose="020F0502020204030204" pitchFamily="34" charset="0"/>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en-CA" sz="1600">
                          <a:latin typeface="Calibri" panose="020F0502020204030204" pitchFamily="34" charset="0"/>
                        </a:rPr>
                        <a:t>Low-cost provider </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en-CA" sz="1600">
                          <a:latin typeface="Calibri" panose="020F0502020204030204" pitchFamily="34" charset="0"/>
                        </a:rPr>
                        <a:t>Energy yield of product is less favourable to competition</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459481172"/>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7E265C-16F0-45CD-8289-FDB7D8A6A609}"/>
              </a:ext>
            </a:extLst>
          </p:cNvPr>
          <p:cNvSpPr>
            <a:spLocks noGrp="1"/>
          </p:cNvSpPr>
          <p:nvPr>
            <p:ph type="title"/>
          </p:nvPr>
        </p:nvSpPr>
        <p:spPr/>
        <p:txBody>
          <a:bodyPr/>
          <a:lstStyle/>
          <a:p>
            <a:r>
              <a:rPr lang="en-CA" b="1">
                <a:solidFill>
                  <a:srgbClr val="09708A"/>
                </a:solidFill>
                <a:latin typeface="Calibri" panose="020F0502020204030204" pitchFamily="34" charset="0"/>
              </a:rPr>
              <a:t>Project Overview</a:t>
            </a:r>
            <a:endParaRPr lang="en-CA"/>
          </a:p>
        </p:txBody>
      </p:sp>
      <p:graphicFrame>
        <p:nvGraphicFramePr>
          <p:cNvPr id="3" name="Content Placeholder 1">
            <a:extLst>
              <a:ext uri="{FF2B5EF4-FFF2-40B4-BE49-F238E27FC236}">
                <a16:creationId xmlns:a16="http://schemas.microsoft.com/office/drawing/2014/main" id="{6ABE16A2-BCF9-412A-9752-FD865AEF2303}"/>
              </a:ext>
            </a:extLst>
          </p:cNvPr>
          <p:cNvGraphicFramePr>
            <a:graphicFrameLocks/>
          </p:cNvGraphicFramePr>
          <p:nvPr>
            <p:extLst>
              <p:ext uri="{D42A27DB-BD31-4B8C-83A1-F6EECF244321}">
                <p14:modId xmlns:p14="http://schemas.microsoft.com/office/powerpoint/2010/main" val="1881664146"/>
              </p:ext>
            </p:extLst>
          </p:nvPr>
        </p:nvGraphicFramePr>
        <p:xfrm>
          <a:off x="348700" y="1095097"/>
          <a:ext cx="8483600" cy="3285277"/>
        </p:xfrm>
        <a:graphic>
          <a:graphicData uri="http://schemas.openxmlformats.org/drawingml/2006/table">
            <a:tbl>
              <a:tblPr firstRow="1" bandRow="1"/>
              <a:tblGrid>
                <a:gridCol w="2851912">
                  <a:extLst>
                    <a:ext uri="{9D8B030D-6E8A-4147-A177-3AD203B41FA5}">
                      <a16:colId xmlns:a16="http://schemas.microsoft.com/office/drawing/2014/main" val="20000"/>
                    </a:ext>
                  </a:extLst>
                </a:gridCol>
                <a:gridCol w="5631688">
                  <a:extLst>
                    <a:ext uri="{9D8B030D-6E8A-4147-A177-3AD203B41FA5}">
                      <a16:colId xmlns:a16="http://schemas.microsoft.com/office/drawing/2014/main" val="20001"/>
                    </a:ext>
                  </a:extLst>
                </a:gridCol>
              </a:tblGrid>
              <a:tr h="487212">
                <a:tc gridSpan="2">
                  <a:txBody>
                    <a:bodyPr/>
                    <a:lstStyle>
                      <a:lvl1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9pPr>
                    </a:lstStyle>
                    <a:p>
                      <a:r>
                        <a:rPr lang="en-US" sz="1600">
                          <a:latin typeface="Calibri" panose="020F0502020204030204" pitchFamily="34" charset="0"/>
                        </a:rPr>
                        <a:t>Project</a:t>
                      </a:r>
                      <a:r>
                        <a:rPr lang="en-US" sz="1800">
                          <a:latin typeface="Calibri" panose="020F0502020204030204" pitchFamily="34" charset="0"/>
                        </a:rPr>
                        <a:t> </a:t>
                      </a:r>
                      <a:r>
                        <a:rPr lang="en-US" sz="1600">
                          <a:latin typeface="Calibri" panose="020F0502020204030204" pitchFamily="34" charset="0"/>
                        </a:rPr>
                        <a:t>Overview</a:t>
                      </a:r>
                      <a:endParaRPr lang="en-US" sz="1800" baseline="0">
                        <a:latin typeface="Calibri" panose="020F0502020204030204" pitchFamily="34" charset="0"/>
                      </a:endParaRP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05AEAE"/>
                    </a:solidFill>
                  </a:tcPr>
                </a:tc>
                <a:tc hMerge="1">
                  <a:txBody>
                    <a:bodyPr/>
                    <a:lstStyle/>
                    <a:p>
                      <a:endParaRPr lang="en-US"/>
                    </a:p>
                  </a:txBody>
                  <a:tcPr>
                    <a:solidFill>
                      <a:srgbClr val="078FB2"/>
                    </a:solidFill>
                  </a:tcPr>
                </a:tc>
                <a:extLst>
                  <a:ext uri="{0D108BD9-81ED-4DB2-BD59-A6C34878D82A}">
                    <a16:rowId xmlns:a16="http://schemas.microsoft.com/office/drawing/2014/main" val="10000"/>
                  </a:ext>
                </a:extLst>
              </a:tr>
              <a:tr h="455981">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9pPr>
                    </a:lstStyle>
                    <a:p>
                      <a:r>
                        <a:rPr lang="en-US" sz="1400">
                          <a:latin typeface="Calibri" panose="020F0502020204030204" pitchFamily="34" charset="0"/>
                        </a:rPr>
                        <a:t>Project start date</a:t>
                      </a: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9pPr>
                    </a:lstStyle>
                    <a:p>
                      <a:r>
                        <a:rPr lang="en-US" sz="1400" baseline="0">
                          <a:latin typeface="Calibri" panose="020F0502020204030204" pitchFamily="34" charset="0"/>
                        </a:rPr>
                        <a:t>March 2019</a:t>
                      </a:r>
                      <a:endParaRPr lang="en-US" sz="1400">
                        <a:latin typeface="Calibri" panose="020F0502020204030204" pitchFamily="34" charset="0"/>
                      </a:endParaRP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extLst>
                  <a:ext uri="{0D108BD9-81ED-4DB2-BD59-A6C34878D82A}">
                    <a16:rowId xmlns:a16="http://schemas.microsoft.com/office/drawing/2014/main" val="10001"/>
                  </a:ext>
                </a:extLst>
              </a:tr>
              <a:tr h="455981">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9pPr>
                    </a:lstStyle>
                    <a:p>
                      <a:r>
                        <a:rPr lang="en-CA" sz="1400">
                          <a:latin typeface="Calibri" panose="020F0502020204030204" pitchFamily="34" charset="0"/>
                        </a:rPr>
                        <a:t>Project</a:t>
                      </a:r>
                      <a:r>
                        <a:rPr lang="en-CA" sz="1400" baseline="0">
                          <a:latin typeface="Calibri" panose="020F0502020204030204" pitchFamily="34" charset="0"/>
                        </a:rPr>
                        <a:t> end date</a:t>
                      </a:r>
                      <a:endParaRPr lang="en-US" sz="1400">
                        <a:latin typeface="Calibri" panose="020F0502020204030204" pitchFamily="34" charset="0"/>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9pPr>
                    </a:lstStyle>
                    <a:p>
                      <a:r>
                        <a:rPr lang="en-US" sz="1400" baseline="0">
                          <a:latin typeface="Calibri" panose="020F0502020204030204" pitchFamily="34" charset="0"/>
                        </a:rPr>
                        <a:t>November 2021</a:t>
                      </a:r>
                      <a:endParaRPr lang="en-US" sz="1400">
                        <a:latin typeface="Calibri" panose="020F0502020204030204" pitchFamily="34" charset="0"/>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extLst>
                  <a:ext uri="{0D108BD9-81ED-4DB2-BD59-A6C34878D82A}">
                    <a16:rowId xmlns:a16="http://schemas.microsoft.com/office/drawing/2014/main" val="10002"/>
                  </a:ext>
                </a:extLst>
              </a:tr>
              <a:tr h="455981">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9pPr>
                    </a:lstStyle>
                    <a:p>
                      <a:r>
                        <a:rPr lang="en-CA" sz="1400">
                          <a:latin typeface="Calibri" panose="020F0502020204030204" pitchFamily="34" charset="0"/>
                        </a:rPr>
                        <a:t>Demonstration</a:t>
                      </a:r>
                      <a:r>
                        <a:rPr lang="en-CA" sz="1400" baseline="0">
                          <a:latin typeface="Calibri" panose="020F0502020204030204" pitchFamily="34" charset="0"/>
                        </a:rPr>
                        <a:t> site(s)</a:t>
                      </a:r>
                      <a:endParaRPr lang="en-US" sz="1400">
                        <a:latin typeface="Calibri" panose="020F0502020204030204" pitchFamily="34" charset="0"/>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9pPr>
                    </a:lstStyle>
                    <a:p>
                      <a:r>
                        <a:rPr lang="en-US" sz="1400" err="1">
                          <a:latin typeface="Calibri" panose="020F0502020204030204" pitchFamily="34" charset="0"/>
                        </a:rPr>
                        <a:t>suNGO</a:t>
                      </a:r>
                      <a:r>
                        <a:rPr lang="en-US" sz="1400" baseline="0">
                          <a:latin typeface="Calibri" panose="020F0502020204030204" pitchFamily="34" charset="0"/>
                        </a:rPr>
                        <a:t> - </a:t>
                      </a:r>
                      <a:r>
                        <a:rPr lang="en-US" sz="1400">
                          <a:latin typeface="Calibri" panose="020F0502020204030204" pitchFamily="34" charset="0"/>
                        </a:rPr>
                        <a:t>Calgary, Alberta</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extLst>
                  <a:ext uri="{0D108BD9-81ED-4DB2-BD59-A6C34878D82A}">
                    <a16:rowId xmlns:a16="http://schemas.microsoft.com/office/drawing/2014/main" val="10003"/>
                  </a:ext>
                </a:extLst>
              </a:tr>
              <a:tr h="455981">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400">
                          <a:latin typeface="Calibri" panose="020F0502020204030204" pitchFamily="34" charset="0"/>
                        </a:rPr>
                        <a:t>Overall</a:t>
                      </a:r>
                      <a:r>
                        <a:rPr lang="en-CA" sz="1400" baseline="0">
                          <a:latin typeface="Calibri" panose="020F0502020204030204" pitchFamily="34" charset="0"/>
                        </a:rPr>
                        <a:t> project objective</a:t>
                      </a:r>
                      <a:endParaRPr lang="en-CA" sz="1400">
                        <a:latin typeface="Calibri" panose="020F0502020204030204" pitchFamily="34" charset="0"/>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9pPr>
                    </a:lstStyle>
                    <a:p>
                      <a:r>
                        <a:rPr lang="en-US" sz="1400">
                          <a:latin typeface="Calibri" panose="020F0502020204030204" pitchFamily="34" charset="0"/>
                        </a:rPr>
                        <a:t>To pilot the technology initially, then demonstrate it on a larger scale with the same commercial building</a:t>
                      </a:r>
                      <a:r>
                        <a:rPr lang="en-US" sz="1400" baseline="0">
                          <a:latin typeface="Calibri" panose="020F0502020204030204" pitchFamily="34" charset="0"/>
                        </a:rPr>
                        <a:t> operator.</a:t>
                      </a:r>
                      <a:endParaRPr lang="en-US" sz="1400">
                        <a:latin typeface="Calibri" panose="020F0502020204030204" pitchFamily="34" charset="0"/>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extLst>
                  <a:ext uri="{0D108BD9-81ED-4DB2-BD59-A6C34878D82A}">
                    <a16:rowId xmlns:a16="http://schemas.microsoft.com/office/drawing/2014/main" val="10004"/>
                  </a:ext>
                </a:extLst>
              </a:tr>
              <a:tr h="455981">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9pPr>
                    </a:lstStyle>
                    <a:p>
                      <a:r>
                        <a:rPr lang="en-CA" sz="1400">
                          <a:latin typeface="Calibri" panose="020F0502020204030204" pitchFamily="34" charset="0"/>
                        </a:rPr>
                        <a:t>Partners</a:t>
                      </a:r>
                      <a:r>
                        <a:rPr lang="en-CA" sz="1400" baseline="0">
                          <a:latin typeface="Calibri" panose="020F0502020204030204" pitchFamily="34" charset="0"/>
                        </a:rPr>
                        <a:t> involved</a:t>
                      </a:r>
                      <a:endParaRPr lang="en-US" sz="1400">
                        <a:latin typeface="Calibri" panose="020F0502020204030204" pitchFamily="34" charset="0"/>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9pPr>
                    </a:lstStyle>
                    <a:p>
                      <a:r>
                        <a:rPr lang="en-US" sz="1400">
                          <a:latin typeface="Calibri" panose="020F0502020204030204" pitchFamily="34" charset="0"/>
                        </a:rPr>
                        <a:t>Palette PV, Panasonic,</a:t>
                      </a:r>
                      <a:r>
                        <a:rPr lang="en-US" sz="1400" baseline="0">
                          <a:latin typeface="Calibri" panose="020F0502020204030204" pitchFamily="34" charset="0"/>
                        </a:rPr>
                        <a:t> and </a:t>
                      </a:r>
                      <a:r>
                        <a:rPr lang="en-US" sz="1400" baseline="0" err="1">
                          <a:latin typeface="Calibri" panose="020F0502020204030204" pitchFamily="34" charset="0"/>
                        </a:rPr>
                        <a:t>QuadReal</a:t>
                      </a:r>
                      <a:endParaRPr lang="en-US" sz="1400">
                        <a:latin typeface="Calibri" panose="020F0502020204030204" pitchFamily="34" charset="0"/>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extLst>
                  <a:ext uri="{0D108BD9-81ED-4DB2-BD59-A6C34878D82A}">
                    <a16:rowId xmlns:a16="http://schemas.microsoft.com/office/drawing/2014/main" val="10005"/>
                  </a:ext>
                </a:extLst>
              </a:tr>
              <a:tr h="455981">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9pPr>
                    </a:lstStyle>
                    <a:p>
                      <a:r>
                        <a:rPr lang="en-CA" sz="1400">
                          <a:latin typeface="Calibri" panose="020F0502020204030204" pitchFamily="34" charset="0"/>
                        </a:rPr>
                        <a:t>Estimated project costs</a:t>
                      </a:r>
                      <a:endParaRPr lang="en-US" sz="1400">
                        <a:latin typeface="Calibri" panose="020F0502020204030204" pitchFamily="34" charset="0"/>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9pPr>
                    </a:lstStyle>
                    <a:p>
                      <a:r>
                        <a:rPr lang="en-US" sz="1400">
                          <a:latin typeface="Calibri" panose="020F0502020204030204" pitchFamily="34" charset="0"/>
                        </a:rPr>
                        <a:t>$6,200,000 (Palette</a:t>
                      </a:r>
                      <a:r>
                        <a:rPr lang="en-US" sz="1400" baseline="0">
                          <a:latin typeface="Calibri" panose="020F0502020204030204" pitchFamily="34" charset="0"/>
                        </a:rPr>
                        <a:t> contribution is $2.1M)</a:t>
                      </a:r>
                      <a:endParaRPr lang="en-US" sz="1400">
                        <a:latin typeface="Calibri" panose="020F0502020204030204" pitchFamily="34" charset="0"/>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2843256985"/>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A4B124-1EDB-45B5-A29E-967FE76C65E2}"/>
              </a:ext>
            </a:extLst>
          </p:cNvPr>
          <p:cNvSpPr>
            <a:spLocks noGrp="1"/>
          </p:cNvSpPr>
          <p:nvPr>
            <p:ph type="title"/>
          </p:nvPr>
        </p:nvSpPr>
        <p:spPr/>
        <p:txBody>
          <a:bodyPr/>
          <a:lstStyle/>
          <a:p>
            <a:r>
              <a:rPr lang="en-CA" b="1">
                <a:solidFill>
                  <a:srgbClr val="09708A"/>
                </a:solidFill>
                <a:latin typeface="Calibri" panose="020F0502020204030204" pitchFamily="34" charset="0"/>
              </a:rPr>
              <a:t>Project Workplan</a:t>
            </a:r>
            <a:endParaRPr lang="en-CA"/>
          </a:p>
        </p:txBody>
      </p:sp>
      <p:graphicFrame>
        <p:nvGraphicFramePr>
          <p:cNvPr id="3" name="Table 2">
            <a:extLst>
              <a:ext uri="{FF2B5EF4-FFF2-40B4-BE49-F238E27FC236}">
                <a16:creationId xmlns:a16="http://schemas.microsoft.com/office/drawing/2014/main" id="{DDE7397E-ADAD-454E-9162-E04880DF93E0}"/>
              </a:ext>
            </a:extLst>
          </p:cNvPr>
          <p:cNvGraphicFramePr>
            <a:graphicFrameLocks noGrp="1"/>
          </p:cNvGraphicFramePr>
          <p:nvPr>
            <p:extLst>
              <p:ext uri="{D42A27DB-BD31-4B8C-83A1-F6EECF244321}">
                <p14:modId xmlns:p14="http://schemas.microsoft.com/office/powerpoint/2010/main" val="2305171149"/>
              </p:ext>
            </p:extLst>
          </p:nvPr>
        </p:nvGraphicFramePr>
        <p:xfrm>
          <a:off x="392112" y="1151890"/>
          <a:ext cx="8359776" cy="2352040"/>
        </p:xfrm>
        <a:graphic>
          <a:graphicData uri="http://schemas.openxmlformats.org/drawingml/2006/table">
            <a:tbl>
              <a:tblPr firstRow="1" bandRow="1"/>
              <a:tblGrid>
                <a:gridCol w="2786592">
                  <a:extLst>
                    <a:ext uri="{9D8B030D-6E8A-4147-A177-3AD203B41FA5}">
                      <a16:colId xmlns:a16="http://schemas.microsoft.com/office/drawing/2014/main" val="20000"/>
                    </a:ext>
                  </a:extLst>
                </a:gridCol>
                <a:gridCol w="2786592">
                  <a:extLst>
                    <a:ext uri="{9D8B030D-6E8A-4147-A177-3AD203B41FA5}">
                      <a16:colId xmlns:a16="http://schemas.microsoft.com/office/drawing/2014/main" val="20001"/>
                    </a:ext>
                  </a:extLst>
                </a:gridCol>
                <a:gridCol w="2786592">
                  <a:extLst>
                    <a:ext uri="{9D8B030D-6E8A-4147-A177-3AD203B41FA5}">
                      <a16:colId xmlns:a16="http://schemas.microsoft.com/office/drawing/2014/main" val="20002"/>
                    </a:ext>
                  </a:extLst>
                </a:gridCol>
              </a:tblGrid>
              <a:tr h="370840">
                <a:tc>
                  <a:txBody>
                    <a:bodyPr/>
                    <a:lstStyle>
                      <a:lvl1pPr marL="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a:solidFill>
                            <a:schemeClr val="bg1"/>
                          </a:solidFill>
                          <a:latin typeface="Calibri" panose="020F0502020204030204" pitchFamily="34" charset="0"/>
                        </a:rPr>
                        <a:t>Milestone Activity</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05AEAE"/>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a:solidFill>
                            <a:schemeClr val="bg1"/>
                          </a:solidFill>
                          <a:latin typeface="Calibri" panose="020F0502020204030204" pitchFamily="34" charset="0"/>
                        </a:rPr>
                        <a:t>Duration (months)</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05AEAE"/>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a:solidFill>
                            <a:schemeClr val="bg1"/>
                          </a:solidFill>
                          <a:latin typeface="Calibri" panose="020F0502020204030204" pitchFamily="34" charset="0"/>
                        </a:rPr>
                        <a:t>Key objective to achieve</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05AEAE"/>
                    </a:solidFill>
                  </a:tcPr>
                </a:tc>
                <a:extLst>
                  <a:ext uri="{0D108BD9-81ED-4DB2-BD59-A6C34878D82A}">
                    <a16:rowId xmlns:a16="http://schemas.microsoft.com/office/drawing/2014/main" val="10000"/>
                  </a:ext>
                </a:extLst>
              </a:tr>
              <a:tr h="370840">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en-CA" sz="1400">
                          <a:latin typeface="Calibri" panose="020F0502020204030204" pitchFamily="34" charset="0"/>
                        </a:rPr>
                        <a:t>Pre-Engineering</a:t>
                      </a: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en-CA" sz="1400">
                          <a:latin typeface="Calibri" panose="020F0502020204030204" pitchFamily="34" charset="0"/>
                        </a:rPr>
                        <a:t>8</a:t>
                      </a:r>
                      <a:r>
                        <a:rPr lang="en-CA" sz="1400" baseline="0">
                          <a:latin typeface="Calibri" panose="020F0502020204030204" pitchFamily="34" charset="0"/>
                        </a:rPr>
                        <a:t> Months </a:t>
                      </a:r>
                      <a:endParaRPr lang="en-CA" sz="1400">
                        <a:latin typeface="Calibri" panose="020F0502020204030204" pitchFamily="34" charset="0"/>
                      </a:endParaRP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en-CA" sz="1400">
                          <a:latin typeface="Calibri" panose="020F0502020204030204" pitchFamily="34" charset="0"/>
                        </a:rPr>
                        <a:t>Design demonstration-ready modules for various applications</a:t>
                      </a:r>
                      <a:r>
                        <a:rPr lang="en-CA" sz="1400" baseline="0">
                          <a:latin typeface="Calibri" panose="020F0502020204030204" pitchFamily="34" charset="0"/>
                        </a:rPr>
                        <a:t> </a:t>
                      </a:r>
                      <a:endParaRPr lang="en-CA" sz="1400">
                        <a:latin typeface="Calibri" panose="020F0502020204030204" pitchFamily="34" charset="0"/>
                      </a:endParaRP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extLst>
                  <a:ext uri="{0D108BD9-81ED-4DB2-BD59-A6C34878D82A}">
                    <a16:rowId xmlns:a16="http://schemas.microsoft.com/office/drawing/2014/main" val="10001"/>
                  </a:ext>
                </a:extLst>
              </a:tr>
              <a:tr h="370840">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en-CA" sz="1400">
                          <a:latin typeface="Calibri" panose="020F0502020204030204" pitchFamily="34" charset="0"/>
                        </a:rPr>
                        <a:t>Module</a:t>
                      </a:r>
                      <a:r>
                        <a:rPr lang="en-CA" sz="1400" baseline="0">
                          <a:latin typeface="Calibri" panose="020F0502020204030204" pitchFamily="34" charset="0"/>
                        </a:rPr>
                        <a:t> Development</a:t>
                      </a:r>
                    </a:p>
                    <a:p>
                      <a:r>
                        <a:rPr lang="en-CA" sz="1400" baseline="0">
                          <a:latin typeface="Calibri" panose="020F0502020204030204" pitchFamily="34" charset="0"/>
                        </a:rPr>
                        <a:t>(Window and Building Shell-Mounted)</a:t>
                      </a:r>
                      <a:endParaRPr lang="en-CA" sz="1400">
                        <a:latin typeface="Calibri" panose="020F0502020204030204" pitchFamily="34" charset="0"/>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en-CA" sz="1400">
                          <a:latin typeface="Calibri" panose="020F0502020204030204" pitchFamily="34" charset="0"/>
                        </a:rPr>
                        <a:t>12 Months </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en-CA" sz="1400">
                          <a:latin typeface="Calibri" panose="020F0502020204030204" pitchFamily="34" charset="0"/>
                        </a:rPr>
                        <a:t>Build</a:t>
                      </a:r>
                      <a:r>
                        <a:rPr lang="en-CA" sz="1400" baseline="0">
                          <a:latin typeface="Calibri" panose="020F0502020204030204" pitchFamily="34" charset="0"/>
                        </a:rPr>
                        <a:t> modules and conduct durability/energy yield testing. Refine design if necessary.</a:t>
                      </a:r>
                      <a:endParaRPr lang="en-CA" sz="1400">
                        <a:latin typeface="Calibri" panose="020F0502020204030204" pitchFamily="34" charset="0"/>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extLst>
                  <a:ext uri="{0D108BD9-81ED-4DB2-BD59-A6C34878D82A}">
                    <a16:rowId xmlns:a16="http://schemas.microsoft.com/office/drawing/2014/main" val="10002"/>
                  </a:ext>
                </a:extLst>
              </a:tr>
              <a:tr h="370840">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en-CA" sz="1400">
                          <a:latin typeface="Calibri" panose="020F0502020204030204" pitchFamily="34" charset="0"/>
                        </a:rPr>
                        <a:t>Commercial</a:t>
                      </a:r>
                      <a:r>
                        <a:rPr lang="en-CA" sz="1400" baseline="0">
                          <a:latin typeface="Calibri" panose="020F0502020204030204" pitchFamily="34" charset="0"/>
                        </a:rPr>
                        <a:t> Building Demonstration</a:t>
                      </a:r>
                      <a:endParaRPr lang="en-CA" sz="1400">
                        <a:latin typeface="Calibri" panose="020F0502020204030204" pitchFamily="34" charset="0"/>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en-CA" sz="1400">
                          <a:latin typeface="Calibri" panose="020F0502020204030204" pitchFamily="34" charset="0"/>
                        </a:rPr>
                        <a:t>13 Months</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en-CA" sz="1400">
                          <a:latin typeface="Calibri" panose="020F0502020204030204" pitchFamily="34" charset="0"/>
                        </a:rPr>
                        <a:t>Install modules</a:t>
                      </a:r>
                      <a:r>
                        <a:rPr lang="en-CA" sz="1400" baseline="0">
                          <a:latin typeface="Calibri" panose="020F0502020204030204" pitchFamily="34" charset="0"/>
                        </a:rPr>
                        <a:t> (1 month) and gather data from building operators over 1 year.</a:t>
                      </a:r>
                      <a:endParaRPr lang="en-CA" sz="1400">
                        <a:latin typeface="Calibri" panose="020F0502020204030204" pitchFamily="34" charset="0"/>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08699212"/>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E720CF-2CA4-43D0-AF18-E3F10C190517}"/>
              </a:ext>
            </a:extLst>
          </p:cNvPr>
          <p:cNvSpPr>
            <a:spLocks noGrp="1"/>
          </p:cNvSpPr>
          <p:nvPr>
            <p:ph type="title"/>
          </p:nvPr>
        </p:nvSpPr>
        <p:spPr/>
        <p:txBody>
          <a:bodyPr/>
          <a:lstStyle/>
          <a:p>
            <a:r>
              <a:rPr lang="en-CA" b="1">
                <a:solidFill>
                  <a:srgbClr val="09708A"/>
                </a:solidFill>
                <a:latin typeface="Calibri" panose="020F0502020204030204" pitchFamily="34" charset="0"/>
              </a:rPr>
              <a:t>Project Partners</a:t>
            </a:r>
            <a:endParaRPr lang="en-CA"/>
          </a:p>
        </p:txBody>
      </p:sp>
      <p:graphicFrame>
        <p:nvGraphicFramePr>
          <p:cNvPr id="3" name="Table 2">
            <a:extLst>
              <a:ext uri="{FF2B5EF4-FFF2-40B4-BE49-F238E27FC236}">
                <a16:creationId xmlns:a16="http://schemas.microsoft.com/office/drawing/2014/main" id="{657650B2-455C-4247-818A-3284BF9D87F3}"/>
              </a:ext>
            </a:extLst>
          </p:cNvPr>
          <p:cNvGraphicFramePr>
            <a:graphicFrameLocks noGrp="1"/>
          </p:cNvGraphicFramePr>
          <p:nvPr>
            <p:extLst>
              <p:ext uri="{D42A27DB-BD31-4B8C-83A1-F6EECF244321}">
                <p14:modId xmlns:p14="http://schemas.microsoft.com/office/powerpoint/2010/main" val="1526941565"/>
              </p:ext>
            </p:extLst>
          </p:nvPr>
        </p:nvGraphicFramePr>
        <p:xfrm>
          <a:off x="146303" y="1017725"/>
          <a:ext cx="8851393" cy="3313497"/>
        </p:xfrm>
        <a:graphic>
          <a:graphicData uri="http://schemas.openxmlformats.org/drawingml/2006/table">
            <a:tbl>
              <a:tblPr firstRow="1" bandRow="1"/>
              <a:tblGrid>
                <a:gridCol w="1312244">
                  <a:extLst>
                    <a:ext uri="{9D8B030D-6E8A-4147-A177-3AD203B41FA5}">
                      <a16:colId xmlns:a16="http://schemas.microsoft.com/office/drawing/2014/main" val="20000"/>
                    </a:ext>
                  </a:extLst>
                </a:gridCol>
                <a:gridCol w="956062">
                  <a:extLst>
                    <a:ext uri="{9D8B030D-6E8A-4147-A177-3AD203B41FA5}">
                      <a16:colId xmlns:a16="http://schemas.microsoft.com/office/drawing/2014/main" val="20001"/>
                    </a:ext>
                  </a:extLst>
                </a:gridCol>
                <a:gridCol w="1137278">
                  <a:extLst>
                    <a:ext uri="{9D8B030D-6E8A-4147-A177-3AD203B41FA5}">
                      <a16:colId xmlns:a16="http://schemas.microsoft.com/office/drawing/2014/main" val="4188188965"/>
                    </a:ext>
                  </a:extLst>
                </a:gridCol>
                <a:gridCol w="1257566">
                  <a:extLst>
                    <a:ext uri="{9D8B030D-6E8A-4147-A177-3AD203B41FA5}">
                      <a16:colId xmlns:a16="http://schemas.microsoft.com/office/drawing/2014/main" val="20002"/>
                    </a:ext>
                  </a:extLst>
                </a:gridCol>
                <a:gridCol w="1290372">
                  <a:extLst>
                    <a:ext uri="{9D8B030D-6E8A-4147-A177-3AD203B41FA5}">
                      <a16:colId xmlns:a16="http://schemas.microsoft.com/office/drawing/2014/main" val="20003"/>
                    </a:ext>
                  </a:extLst>
                </a:gridCol>
                <a:gridCol w="1290372">
                  <a:extLst>
                    <a:ext uri="{9D8B030D-6E8A-4147-A177-3AD203B41FA5}">
                      <a16:colId xmlns:a16="http://schemas.microsoft.com/office/drawing/2014/main" val="3913709349"/>
                    </a:ext>
                  </a:extLst>
                </a:gridCol>
                <a:gridCol w="1607499">
                  <a:extLst>
                    <a:ext uri="{9D8B030D-6E8A-4147-A177-3AD203B41FA5}">
                      <a16:colId xmlns:a16="http://schemas.microsoft.com/office/drawing/2014/main" val="20004"/>
                    </a:ext>
                  </a:extLst>
                </a:gridCol>
              </a:tblGrid>
              <a:tr h="895417">
                <a:tc>
                  <a:txBody>
                    <a:bodyPr/>
                    <a:lstStyle>
                      <a:lvl1pPr marL="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9pPr>
                    </a:lstStyle>
                    <a:p>
                      <a:r>
                        <a:rPr lang="en-CA" sz="700">
                          <a:latin typeface="Calibri" panose="020F0502020204030204" pitchFamily="34" charset="0"/>
                        </a:rPr>
                        <a:t>Partner Organization</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05AEAE"/>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9pPr>
                    </a:lstStyle>
                    <a:p>
                      <a:r>
                        <a:rPr lang="en-CA" sz="700">
                          <a:latin typeface="Calibri" panose="020F0502020204030204" pitchFamily="34" charset="0"/>
                        </a:rPr>
                        <a:t>Role in project</a:t>
                      </a: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05AEAE"/>
                    </a:solidFill>
                  </a:tcPr>
                </a:tc>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9pPr>
                    </a:lstStyle>
                    <a:p>
                      <a:pPr marL="0" marR="0">
                        <a:spcBef>
                          <a:spcPts val="0"/>
                        </a:spcBef>
                        <a:spcAft>
                          <a:spcPts val="0"/>
                        </a:spcAft>
                      </a:pPr>
                      <a:r>
                        <a:rPr lang="en-CA" sz="700" b="1">
                          <a:solidFill>
                            <a:schemeClr val="bg1"/>
                          </a:solidFill>
                          <a:effectLst/>
                          <a:latin typeface="Calibri" panose="020F0502020204030204" pitchFamily="34" charset="0"/>
                          <a:ea typeface="Times New Roman" panose="02020603050405020304" pitchFamily="18" charset="0"/>
                        </a:rPr>
                        <a:t>Sector (e.g. private, public  academia, or NGO)</a:t>
                      </a:r>
                      <a:endParaRPr lang="en-CA" sz="700">
                        <a:solidFill>
                          <a:schemeClr val="bg1"/>
                        </a:solidFill>
                        <a:effectLst/>
                        <a:latin typeface="Calibri" panose="020F0502020204030204" pitchFamily="34" charset="0"/>
                        <a:ea typeface="Times New Roman" panose="02020603050405020304" pitchFamily="18" charset="0"/>
                      </a:endParaRPr>
                    </a:p>
                  </a:txBody>
                  <a:tcPr marL="41910" marR="41910" marT="0" marB="0">
                    <a:lnL w="12700" cap="flat" cmpd="sng" algn="ctr">
                      <a:solidFill>
                        <a:sysClr val="window" lastClr="FFFFFF"/>
                      </a:solidFill>
                      <a:prstDash val="solid"/>
                      <a:round/>
                      <a:headEnd type="none" w="med" len="med"/>
                      <a:tailEnd type="none" w="med" len="med"/>
                    </a:lnL>
                    <a:lnR w="12700" cmpd="sng">
                      <a:solidFill>
                        <a:sysClr val="window" lastClr="FFFFFF"/>
                      </a:solidFill>
                    </a:lnR>
                    <a:lnT w="12700" cap="flat" cmpd="sng" algn="ctr">
                      <a:solidFill>
                        <a:sysClr val="window" lastClr="FFFFFF"/>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05AEAE"/>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9pPr>
                    </a:lstStyle>
                    <a:p>
                      <a:r>
                        <a:rPr lang="en-CA" sz="700">
                          <a:solidFill>
                            <a:schemeClr val="bg1"/>
                          </a:solidFill>
                          <a:latin typeface="Calibri" panose="020F0502020204030204" pitchFamily="34" charset="0"/>
                        </a:rPr>
                        <a:t>Relationship status</a:t>
                      </a:r>
                    </a:p>
                    <a:p>
                      <a:r>
                        <a:rPr lang="en-CA" sz="700">
                          <a:solidFill>
                            <a:schemeClr val="bg1"/>
                          </a:solidFill>
                          <a:latin typeface="Calibri" panose="020F0502020204030204" pitchFamily="34" charset="0"/>
                        </a:rPr>
                        <a:t>(confirmed; developing; applying)</a:t>
                      </a:r>
                    </a:p>
                  </a:txBody>
                  <a:tcPr>
                    <a:lnL w="12700" cap="flat" cmpd="sng" algn="ctr">
                      <a:solidFill>
                        <a:sysClr val="window" lastClr="FFFFFF"/>
                      </a:solidFill>
                      <a:prstDash val="solid"/>
                      <a:round/>
                      <a:headEnd type="none" w="med" len="med"/>
                      <a:tailEnd type="none" w="med" len="med"/>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05AEAE"/>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700" i="0">
                          <a:solidFill>
                            <a:schemeClr val="bg1"/>
                          </a:solidFill>
                          <a:latin typeface="Calibri" panose="020F0502020204030204" pitchFamily="34" charset="0"/>
                        </a:rPr>
                        <a:t>Estimated funding Amount (CAD)</a:t>
                      </a:r>
                    </a:p>
                    <a:p>
                      <a:endParaRPr lang="en-CA" sz="700">
                        <a:solidFill>
                          <a:schemeClr val="bg1"/>
                        </a:solidFill>
                        <a:latin typeface="Calibri" panose="020F0502020204030204" pitchFamily="34" charset="0"/>
                      </a:endParaRP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05AEAE"/>
                    </a:solidFill>
                  </a:tcPr>
                </a:tc>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700" b="1" i="0">
                          <a:solidFill>
                            <a:schemeClr val="bg1"/>
                          </a:solidFill>
                          <a:latin typeface="Calibri" panose="020F0502020204030204" pitchFamily="34" charset="0"/>
                        </a:rPr>
                        <a:t>Estimated funding Amount In-Kind</a:t>
                      </a:r>
                    </a:p>
                    <a:p>
                      <a:endParaRPr lang="en-CA" sz="700">
                        <a:solidFill>
                          <a:schemeClr val="bg1"/>
                        </a:solidFill>
                        <a:latin typeface="Calibri" panose="020F0502020204030204" pitchFamily="34" charset="0"/>
                      </a:endParaRPr>
                    </a:p>
                  </a:txBody>
                  <a:tcPr>
                    <a:lnL w="12700" cap="flat" cmpd="sng" algn="ctr">
                      <a:solidFill>
                        <a:sysClr val="window" lastClr="FFFFFF"/>
                      </a:solidFill>
                      <a:prstDash val="solid"/>
                      <a:round/>
                      <a:headEnd type="none" w="med" len="med"/>
                      <a:tailEnd type="none" w="med" len="med"/>
                    </a:lnL>
                    <a:lnR w="12700" cmpd="sng">
                      <a:solidFill>
                        <a:sysClr val="window" lastClr="FFFFFF"/>
                      </a:solidFill>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05AEAE"/>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700" i="0">
                          <a:solidFill>
                            <a:schemeClr val="bg1"/>
                          </a:solidFill>
                          <a:latin typeface="Calibri" panose="020F0502020204030204" pitchFamily="34" charset="0"/>
                        </a:rPr>
                        <a:t>Status of Financing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CA" sz="700" i="0">
                        <a:solidFill>
                          <a:schemeClr val="bg1"/>
                        </a:solidFill>
                        <a:latin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CA" sz="700" baseline="0">
                          <a:solidFill>
                            <a:schemeClr val="bg1"/>
                          </a:solidFill>
                          <a:latin typeface="Calibri" panose="020F0502020204030204" pitchFamily="34" charset="0"/>
                        </a:rPr>
                        <a:t>(Confirmed; Developing; or Applying)</a:t>
                      </a:r>
                      <a:endParaRPr lang="en-CA" sz="700">
                        <a:solidFill>
                          <a:schemeClr val="bg1"/>
                        </a:solidFill>
                        <a:latin typeface="Calibri" panose="020F0502020204030204" pitchFamily="34" charset="0"/>
                      </a:endParaRPr>
                    </a:p>
                    <a:p>
                      <a:endParaRPr lang="en-CA" sz="700">
                        <a:latin typeface="Calibri" panose="020F0502020204030204" pitchFamily="34" charset="0"/>
                      </a:endParaRP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05AEAE"/>
                    </a:solidFill>
                  </a:tcPr>
                </a:tc>
                <a:extLst>
                  <a:ext uri="{0D108BD9-81ED-4DB2-BD59-A6C34878D82A}">
                    <a16:rowId xmlns:a16="http://schemas.microsoft.com/office/drawing/2014/main" val="10000"/>
                  </a:ext>
                </a:extLst>
              </a:tr>
              <a:tr h="370840">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en-CA" sz="700">
                          <a:solidFill>
                            <a:schemeClr val="tx1"/>
                          </a:solidFill>
                          <a:latin typeface="Calibri" panose="020F0502020204030204" pitchFamily="34" charset="0"/>
                        </a:rPr>
                        <a:t>Palette</a:t>
                      </a:r>
                      <a:r>
                        <a:rPr lang="en-CA" sz="700" baseline="0">
                          <a:solidFill>
                            <a:schemeClr val="tx1"/>
                          </a:solidFill>
                          <a:latin typeface="Calibri" panose="020F0502020204030204" pitchFamily="34" charset="0"/>
                        </a:rPr>
                        <a:t> PV</a:t>
                      </a:r>
                      <a:endParaRPr lang="en-CA" sz="700">
                        <a:solidFill>
                          <a:schemeClr val="tx1"/>
                        </a:solidFill>
                        <a:latin typeface="Calibri" panose="020F0502020204030204" pitchFamily="34" charset="0"/>
                      </a:endParaRPr>
                    </a:p>
                    <a:p>
                      <a:endParaRPr lang="en-CA" sz="700">
                        <a:solidFill>
                          <a:schemeClr val="tx1"/>
                        </a:solidFill>
                        <a:latin typeface="Calibri" panose="020F0502020204030204" pitchFamily="34" charset="0"/>
                      </a:endParaRP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en-CA" sz="700">
                          <a:solidFill>
                            <a:schemeClr val="tx1"/>
                          </a:solidFill>
                          <a:latin typeface="Calibri" panose="020F0502020204030204" pitchFamily="34" charset="0"/>
                        </a:rPr>
                        <a:t>Lead Applicant</a:t>
                      </a: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en-CA" sz="700">
                          <a:latin typeface="Calibri" panose="020F0502020204030204" pitchFamily="34" charset="0"/>
                        </a:rPr>
                        <a:t>Private – Lead organization</a:t>
                      </a:r>
                    </a:p>
                  </a:txBody>
                  <a:tcPr>
                    <a:lnL w="12700" cap="flat" cmpd="sng" algn="ctr">
                      <a:solidFill>
                        <a:sysClr val="window" lastClr="FFFFFF"/>
                      </a:solidFill>
                      <a:prstDash val="solid"/>
                      <a:round/>
                      <a:headEnd type="none" w="med" len="med"/>
                      <a:tailEnd type="none" w="med" len="med"/>
                    </a:lnL>
                    <a:lnR w="12700" cmpd="sng">
                      <a:solidFill>
                        <a:sysClr val="window" lastClr="FFFFFF"/>
                      </a:solidFill>
                    </a:lnR>
                    <a:lnT w="381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5B9BD5">
                        <a:tint val="40000"/>
                      </a:srgbClr>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en-CA" sz="700">
                          <a:solidFill>
                            <a:schemeClr val="tx1"/>
                          </a:solidFill>
                          <a:latin typeface="Calibri" panose="020F0502020204030204" pitchFamily="34" charset="0"/>
                        </a:rPr>
                        <a:t>N/A</a:t>
                      </a:r>
                    </a:p>
                  </a:txBody>
                  <a:tcPr>
                    <a:lnL w="12700" cap="flat" cmpd="sng" algn="ctr">
                      <a:solidFill>
                        <a:sysClr val="window" lastClr="FFFFFF"/>
                      </a:solidFill>
                      <a:prstDash val="solid"/>
                      <a:round/>
                      <a:headEnd type="none" w="med" len="med"/>
                      <a:tailEnd type="none" w="med" len="med"/>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en-CA" sz="700">
                          <a:solidFill>
                            <a:schemeClr val="tx1"/>
                          </a:solidFill>
                          <a:latin typeface="Calibri" panose="020F0502020204030204" pitchFamily="34" charset="0"/>
                        </a:rPr>
                        <a:t>$2.1M</a:t>
                      </a:r>
                      <a:r>
                        <a:rPr lang="en-CA" sz="700" baseline="0">
                          <a:solidFill>
                            <a:schemeClr val="tx1"/>
                          </a:solidFill>
                          <a:latin typeface="Calibri" panose="020F0502020204030204" pitchFamily="34" charset="0"/>
                        </a:rPr>
                        <a:t> (Cash)</a:t>
                      </a:r>
                      <a:endParaRPr lang="en-CA" sz="700">
                        <a:solidFill>
                          <a:schemeClr val="tx1"/>
                        </a:solidFill>
                        <a:latin typeface="Calibri" panose="020F0502020204030204" pitchFamily="34" charset="0"/>
                      </a:endParaRP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9pPr>
                    </a:lstStyle>
                    <a:p>
                      <a:endParaRPr lang="en-CA" sz="700">
                        <a:solidFill>
                          <a:schemeClr val="tx1"/>
                        </a:solidFill>
                        <a:latin typeface="Calibri" panose="020F0502020204030204" pitchFamily="34" charset="0"/>
                      </a:endParaRPr>
                    </a:p>
                  </a:txBody>
                  <a:tcPr>
                    <a:lnL w="12700" cap="flat" cmpd="sng" algn="ctr">
                      <a:solidFill>
                        <a:sysClr val="window" lastClr="FFFFFF"/>
                      </a:solidFill>
                      <a:prstDash val="solid"/>
                      <a:round/>
                      <a:headEnd type="none" w="med" len="med"/>
                      <a:tailEnd type="none" w="med" len="med"/>
                    </a:lnL>
                    <a:lnR w="12700" cmpd="sng">
                      <a:solidFill>
                        <a:sysClr val="window" lastClr="FFFFFF"/>
                      </a:solidFill>
                    </a:lnR>
                    <a:lnT w="381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5B9BD5">
                        <a:tint val="40000"/>
                      </a:srgbClr>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en-CA" sz="700">
                          <a:solidFill>
                            <a:schemeClr val="tx1"/>
                          </a:solidFill>
                          <a:latin typeface="Calibri" panose="020F0502020204030204" pitchFamily="34" charset="0"/>
                        </a:rPr>
                        <a:t>$1M Confirmed, </a:t>
                      </a:r>
                      <a:br>
                        <a:rPr lang="en-CA" sz="700">
                          <a:solidFill>
                            <a:schemeClr val="tx1"/>
                          </a:solidFill>
                          <a:latin typeface="Calibri" panose="020F0502020204030204" pitchFamily="34" charset="0"/>
                        </a:rPr>
                      </a:br>
                      <a:r>
                        <a:rPr lang="en-CA" sz="700">
                          <a:solidFill>
                            <a:schemeClr val="tx1"/>
                          </a:solidFill>
                          <a:latin typeface="Calibri" panose="020F0502020204030204" pitchFamily="34" charset="0"/>
                        </a:rPr>
                        <a:t>$1.1M</a:t>
                      </a:r>
                      <a:r>
                        <a:rPr lang="en-CA" sz="700" baseline="0">
                          <a:solidFill>
                            <a:schemeClr val="tx1"/>
                          </a:solidFill>
                          <a:latin typeface="Calibri" panose="020F0502020204030204" pitchFamily="34" charset="0"/>
                        </a:rPr>
                        <a:t> Developing</a:t>
                      </a:r>
                      <a:endParaRPr lang="en-CA" sz="700">
                        <a:solidFill>
                          <a:schemeClr val="tx1"/>
                        </a:solidFill>
                        <a:latin typeface="Calibri" panose="020F0502020204030204" pitchFamily="34" charset="0"/>
                      </a:endParaRP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extLst>
                  <a:ext uri="{0D108BD9-81ED-4DB2-BD59-A6C34878D82A}">
                    <a16:rowId xmlns:a16="http://schemas.microsoft.com/office/drawing/2014/main" val="10001"/>
                  </a:ext>
                </a:extLst>
              </a:tr>
              <a:tr h="370840">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700">
                          <a:solidFill>
                            <a:schemeClr val="tx1"/>
                          </a:solidFill>
                          <a:latin typeface="Calibri" panose="020F0502020204030204" pitchFamily="34" charset="0"/>
                        </a:rPr>
                        <a:t>Materials</a:t>
                      </a:r>
                      <a:r>
                        <a:rPr lang="en-CA" sz="700" baseline="0">
                          <a:solidFill>
                            <a:schemeClr val="tx1"/>
                          </a:solidFill>
                          <a:latin typeface="Calibri" panose="020F0502020204030204" pitchFamily="34" charset="0"/>
                        </a:rPr>
                        <a:t> Engineering Inc.</a:t>
                      </a:r>
                      <a:endParaRPr lang="en-CA" sz="700">
                        <a:solidFill>
                          <a:schemeClr val="tx1"/>
                        </a:solidFill>
                        <a:latin typeface="Calibri" panose="020F0502020204030204" pitchFamily="34" charset="0"/>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en-CA" sz="700">
                          <a:solidFill>
                            <a:schemeClr val="tx1"/>
                          </a:solidFill>
                          <a:latin typeface="Calibri" panose="020F0502020204030204" pitchFamily="34" charset="0"/>
                        </a:rPr>
                        <a:t>Toll Manufacturer and Co-developer</a:t>
                      </a: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9pPr>
                    </a:lstStyle>
                    <a:p>
                      <a:r>
                        <a:rPr lang="en-CA" sz="700">
                          <a:latin typeface="Calibri" panose="020F0502020204030204" pitchFamily="34" charset="0"/>
                        </a:rPr>
                        <a:t>Private</a:t>
                      </a:r>
                    </a:p>
                  </a:txBody>
                  <a:tcPr>
                    <a:lnL w="12700" cap="flat" cmpd="sng" algn="ctr">
                      <a:solidFill>
                        <a:sysClr val="window" lastClr="FFFFFF"/>
                      </a:solidFill>
                      <a:prstDash val="solid"/>
                      <a:round/>
                      <a:headEnd type="none" w="med" len="med"/>
                      <a:tailEnd type="none" w="med" len="med"/>
                    </a:lnL>
                    <a:lnR w="12700" cmpd="sng">
                      <a:solidFill>
                        <a:sysClr val="window" lastClr="FFFFFF"/>
                      </a:solid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5B9BD5">
                        <a:tint val="20000"/>
                      </a:srgbClr>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700" i="0">
                          <a:solidFill>
                            <a:schemeClr val="tx1"/>
                          </a:solidFill>
                          <a:latin typeface="Calibri" panose="020F0502020204030204" pitchFamily="34" charset="0"/>
                        </a:rPr>
                        <a:t>Confirmed</a:t>
                      </a:r>
                    </a:p>
                  </a:txBody>
                  <a:tcPr>
                    <a:lnL w="12700" cap="flat" cmpd="sng" algn="ctr">
                      <a:solidFill>
                        <a:sysClr val="window" lastClr="FFFFFF"/>
                      </a:solidFill>
                      <a:prstDash val="solid"/>
                      <a:round/>
                      <a:headEnd type="none" w="med" len="med"/>
                      <a:tailEnd type="none" w="med" len="med"/>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CA" sz="700" b="1" i="1" u="sng">
                        <a:solidFill>
                          <a:schemeClr val="tx1"/>
                        </a:solidFill>
                        <a:latin typeface="Calibri" panose="020F0502020204030204" pitchFamily="34" charset="0"/>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700">
                          <a:solidFill>
                            <a:schemeClr val="tx1"/>
                          </a:solidFill>
                          <a:latin typeface="Calibri" panose="020F0502020204030204" pitchFamily="34" charset="0"/>
                        </a:rPr>
                        <a:t>$0.3M</a:t>
                      </a:r>
                      <a:r>
                        <a:rPr lang="en-CA" sz="700" baseline="0">
                          <a:solidFill>
                            <a:schemeClr val="tx1"/>
                          </a:solidFill>
                          <a:latin typeface="Calibri" panose="020F0502020204030204" pitchFamily="34" charset="0"/>
                        </a:rPr>
                        <a:t> (in-kind)</a:t>
                      </a:r>
                      <a:endParaRPr lang="en-CA" sz="700" b="1" i="1" u="sng">
                        <a:solidFill>
                          <a:schemeClr val="tx1"/>
                        </a:solidFill>
                        <a:latin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CA" sz="700" b="1" i="1" u="sng">
                        <a:solidFill>
                          <a:schemeClr val="tx1"/>
                        </a:solidFill>
                        <a:latin typeface="Calibri" panose="020F0502020204030204" pitchFamily="34" charset="0"/>
                      </a:endParaRPr>
                    </a:p>
                  </a:txBody>
                  <a:tcPr>
                    <a:lnL w="12700" cap="flat" cmpd="sng" algn="ctr">
                      <a:solidFill>
                        <a:sysClr val="window" lastClr="FFFFFF"/>
                      </a:solidFill>
                      <a:prstDash val="solid"/>
                      <a:round/>
                      <a:headEnd type="none" w="med" len="med"/>
                      <a:tailEnd type="none" w="med" len="med"/>
                    </a:lnL>
                    <a:lnR w="12700" cmpd="sng">
                      <a:solidFill>
                        <a:sysClr val="window" lastClr="FFFFFF"/>
                      </a:solid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5B9BD5">
                        <a:tint val="20000"/>
                      </a:srgbClr>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700">
                          <a:solidFill>
                            <a:schemeClr val="tx1"/>
                          </a:solidFill>
                          <a:latin typeface="Calibri" panose="020F0502020204030204" pitchFamily="34" charset="0"/>
                        </a:rPr>
                        <a:t>Confirmed</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extLst>
                  <a:ext uri="{0D108BD9-81ED-4DB2-BD59-A6C34878D82A}">
                    <a16:rowId xmlns:a16="http://schemas.microsoft.com/office/drawing/2014/main" val="10002"/>
                  </a:ext>
                </a:extLst>
              </a:tr>
              <a:tr h="370840">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700" err="1">
                          <a:solidFill>
                            <a:schemeClr val="tx1"/>
                          </a:solidFill>
                          <a:latin typeface="Calibri" panose="020F0502020204030204" pitchFamily="34" charset="0"/>
                        </a:rPr>
                        <a:t>suNGO</a:t>
                      </a:r>
                      <a:endParaRPr lang="en-CA" sz="700">
                        <a:solidFill>
                          <a:schemeClr val="tx1"/>
                        </a:solidFill>
                        <a:latin typeface="Calibri" panose="020F0502020204030204" pitchFamily="34" charset="0"/>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en-CA" sz="700">
                          <a:solidFill>
                            <a:schemeClr val="tx1"/>
                          </a:solidFill>
                          <a:latin typeface="Calibri" panose="020F0502020204030204" pitchFamily="34" charset="0"/>
                        </a:rPr>
                        <a:t>Demonstration Host</a:t>
                      </a: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9pPr>
                    </a:lstStyle>
                    <a:p>
                      <a:r>
                        <a:rPr lang="en-CA" sz="700">
                          <a:latin typeface="Calibri" panose="020F0502020204030204" pitchFamily="34" charset="0"/>
                        </a:rPr>
                        <a:t>NGO</a:t>
                      </a:r>
                    </a:p>
                  </a:txBody>
                  <a:tcPr>
                    <a:lnL w="12700" cap="flat" cmpd="sng" algn="ctr">
                      <a:solidFill>
                        <a:sysClr val="window" lastClr="FFFFFF"/>
                      </a:solidFill>
                      <a:prstDash val="solid"/>
                      <a:round/>
                      <a:headEnd type="none" w="med" len="med"/>
                      <a:tailEnd type="none" w="med" len="med"/>
                    </a:lnL>
                    <a:lnR w="12700" cmpd="sng">
                      <a:solidFill>
                        <a:sysClr val="window" lastClr="FFFFFF"/>
                      </a:solid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5B9BD5">
                        <a:tint val="40000"/>
                      </a:srgbClr>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700" i="0">
                          <a:solidFill>
                            <a:schemeClr val="tx1"/>
                          </a:solidFill>
                          <a:latin typeface="Calibri" panose="020F0502020204030204" pitchFamily="34" charset="0"/>
                        </a:rPr>
                        <a:t>Confirmed</a:t>
                      </a:r>
                    </a:p>
                  </a:txBody>
                  <a:tcPr>
                    <a:lnL w="12700" cap="flat" cmpd="sng" algn="ctr">
                      <a:solidFill>
                        <a:sysClr val="window" lastClr="FFFFFF"/>
                      </a:solidFill>
                      <a:prstDash val="solid"/>
                      <a:round/>
                      <a:headEnd type="none" w="med" len="med"/>
                      <a:tailEnd type="none" w="med" len="med"/>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9pPr>
                    </a:lstStyle>
                    <a:p>
                      <a:endParaRPr lang="en-CA" sz="800">
                        <a:latin typeface="Calibri" panose="020F0502020204030204" pitchFamily="34" charset="0"/>
                      </a:endParaRP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700">
                          <a:solidFill>
                            <a:schemeClr val="tx1"/>
                          </a:solidFill>
                          <a:latin typeface="Calibri" panose="020F0502020204030204" pitchFamily="34" charset="0"/>
                        </a:rPr>
                        <a:t>$0.5M (in-kind)</a:t>
                      </a:r>
                    </a:p>
                  </a:txBody>
                  <a:tcPr>
                    <a:lnL w="12700" cap="flat" cmpd="sng" algn="ctr">
                      <a:solidFill>
                        <a:sysClr val="window" lastClr="FFFFFF"/>
                      </a:solidFill>
                      <a:prstDash val="solid"/>
                      <a:round/>
                      <a:headEnd type="none" w="med" len="med"/>
                      <a:tailEnd type="none" w="med" len="med"/>
                    </a:lnL>
                    <a:lnR w="12700" cmpd="sng">
                      <a:solidFill>
                        <a:sysClr val="window" lastClr="FFFFFF"/>
                      </a:solid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5B9BD5">
                        <a:tint val="40000"/>
                      </a:srgbClr>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en-CA" sz="700">
                          <a:solidFill>
                            <a:schemeClr val="tx1"/>
                          </a:solidFill>
                          <a:latin typeface="Calibri" panose="020F0502020204030204" pitchFamily="34" charset="0"/>
                        </a:rPr>
                        <a:t>Confirmed</a:t>
                      </a:r>
                    </a:p>
                  </a:txBody>
                  <a:tcPr>
                    <a:lnL w="12700" cap="flat" cmpd="sng" algn="ctr">
                      <a:solidFill>
                        <a:sysClr val="window" lastClr="FFFFFF"/>
                      </a:solidFill>
                      <a:prstDash val="solid"/>
                      <a:round/>
                      <a:headEnd type="none" w="med" len="med"/>
                      <a:tailEnd type="none" w="med" len="med"/>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extLst>
                  <a:ext uri="{0D108BD9-81ED-4DB2-BD59-A6C34878D82A}">
                    <a16:rowId xmlns:a16="http://schemas.microsoft.com/office/drawing/2014/main" val="10003"/>
                  </a:ext>
                </a:extLst>
              </a:tr>
              <a:tr h="259080">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700">
                          <a:solidFill>
                            <a:schemeClr val="tx1"/>
                          </a:solidFill>
                          <a:latin typeface="Calibri" panose="020F0502020204030204" pitchFamily="34" charset="0"/>
                        </a:rPr>
                        <a:t>Commercial Operators</a:t>
                      </a:r>
                      <a:r>
                        <a:rPr lang="en-CA" sz="700" baseline="0">
                          <a:solidFill>
                            <a:schemeClr val="tx1"/>
                          </a:solidFill>
                          <a:latin typeface="Calibri" panose="020F0502020204030204" pitchFamily="34" charset="0"/>
                        </a:rPr>
                        <a:t> Inc.</a:t>
                      </a:r>
                      <a:endParaRPr lang="en-CA" sz="700">
                        <a:solidFill>
                          <a:schemeClr val="tx1"/>
                        </a:solidFill>
                        <a:latin typeface="Calibri" panose="020F0502020204030204" pitchFamily="34" charset="0"/>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5B9BD5">
                        <a:tint val="20000"/>
                      </a:srgbClr>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en-CA" sz="700">
                          <a:solidFill>
                            <a:schemeClr val="tx1"/>
                          </a:solidFill>
                          <a:latin typeface="Calibri" panose="020F0502020204030204" pitchFamily="34" charset="0"/>
                        </a:rPr>
                        <a:t>Demonstration Host</a:t>
                      </a: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5B9BD5">
                        <a:tint val="20000"/>
                      </a:srgbClr>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en-CA" sz="700">
                          <a:latin typeface="Calibri" panose="020F0502020204030204" pitchFamily="34" charset="0"/>
                        </a:rPr>
                        <a:t>Private</a:t>
                      </a:r>
                    </a:p>
                  </a:txBody>
                  <a:tcPr>
                    <a:lnL w="12700" cap="flat" cmpd="sng" algn="ctr">
                      <a:solidFill>
                        <a:sysClr val="window" lastClr="FFFFFF"/>
                      </a:solidFill>
                      <a:prstDash val="solid"/>
                      <a:round/>
                      <a:headEnd type="none" w="med" len="med"/>
                      <a:tailEnd type="none" w="med" len="med"/>
                    </a:lnL>
                    <a:lnR w="12700" cmpd="sng">
                      <a:solidFill>
                        <a:sysClr val="window" lastClr="FFFFFF"/>
                      </a:solid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5B9BD5">
                        <a:tint val="20000"/>
                      </a:srgbClr>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en-CA" sz="700">
                          <a:solidFill>
                            <a:schemeClr val="tx1"/>
                          </a:solidFill>
                          <a:latin typeface="Calibri" panose="020F0502020204030204" pitchFamily="34" charset="0"/>
                        </a:rPr>
                        <a:t>Confirmed</a:t>
                      </a:r>
                    </a:p>
                  </a:txBody>
                  <a:tcPr>
                    <a:lnL w="12700" cap="flat" cmpd="sng" algn="ctr">
                      <a:solidFill>
                        <a:sysClr val="window" lastClr="FFFFFF"/>
                      </a:solidFill>
                      <a:prstDash val="solid"/>
                      <a:round/>
                      <a:headEnd type="none" w="med" len="med"/>
                      <a:tailEnd type="none" w="med" len="med"/>
                    </a:lnL>
                    <a:lnR w="12700" cmpd="sng">
                      <a:solidFill>
                        <a:sysClr val="window" lastClr="FFFFFF"/>
                      </a:solidFill>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5B9BD5">
                        <a:tint val="20000"/>
                      </a:srgbClr>
                    </a:solidFill>
                  </a:tcPr>
                </a:tc>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9pPr>
                    </a:lstStyle>
                    <a:p>
                      <a:endParaRPr lang="en-CA" sz="800">
                        <a:latin typeface="Calibri" panose="020F0502020204030204" pitchFamily="34" charset="0"/>
                      </a:endParaRP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5B9BD5">
                        <a:tint val="20000"/>
                      </a:srgbClr>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en-CA" sz="700">
                          <a:solidFill>
                            <a:schemeClr val="tx1"/>
                          </a:solidFill>
                          <a:latin typeface="Calibri" panose="020F0502020204030204" pitchFamily="34" charset="0"/>
                        </a:rPr>
                        <a:t>$0.5M (in-kind)</a:t>
                      </a:r>
                    </a:p>
                  </a:txBody>
                  <a:tcPr>
                    <a:lnL w="12700" cap="flat" cmpd="sng" algn="ctr">
                      <a:solidFill>
                        <a:sysClr val="window" lastClr="FFFFFF"/>
                      </a:solidFill>
                      <a:prstDash val="solid"/>
                      <a:round/>
                      <a:headEnd type="none" w="med" len="med"/>
                      <a:tailEnd type="none" w="med" len="med"/>
                    </a:lnL>
                    <a:lnR w="12700" cmpd="sng">
                      <a:solidFill>
                        <a:sysClr val="window" lastClr="FFFFFF"/>
                      </a:solid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5B9BD5">
                        <a:tint val="20000"/>
                      </a:srgbClr>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700">
                          <a:solidFill>
                            <a:schemeClr val="tx1"/>
                          </a:solidFill>
                          <a:latin typeface="Calibri" panose="020F0502020204030204" pitchFamily="34" charset="0"/>
                        </a:rPr>
                        <a:t>Developing</a:t>
                      </a:r>
                    </a:p>
                  </a:txBody>
                  <a:tcPr>
                    <a:lnL w="12700" cap="flat" cmpd="sng" algn="ctr">
                      <a:solidFill>
                        <a:sysClr val="window" lastClr="FFFFFF"/>
                      </a:solidFill>
                      <a:prstDash val="solid"/>
                      <a:round/>
                      <a:headEnd type="none" w="med" len="med"/>
                      <a:tailEnd type="none" w="med" len="med"/>
                    </a:lnL>
                    <a:lnR w="12700" cmpd="sng">
                      <a:solidFill>
                        <a:sysClr val="window" lastClr="FFFFFF"/>
                      </a:solidFill>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5B9BD5">
                        <a:tint val="20000"/>
                      </a:srgbClr>
                    </a:solidFill>
                  </a:tcPr>
                </a:tc>
                <a:extLst>
                  <a:ext uri="{0D108BD9-81ED-4DB2-BD59-A6C34878D82A}">
                    <a16:rowId xmlns:a16="http://schemas.microsoft.com/office/drawing/2014/main" val="10004"/>
                  </a:ext>
                </a:extLst>
              </a:tr>
              <a:tr h="259080">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700">
                          <a:solidFill>
                            <a:schemeClr val="tx1"/>
                          </a:solidFill>
                          <a:latin typeface="Calibri" panose="020F0502020204030204" pitchFamily="34" charset="0"/>
                        </a:rPr>
                        <a:t>University of Calgary</a:t>
                      </a:r>
                    </a:p>
                  </a:txBody>
                  <a:tcP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D2DEEF"/>
                    </a:solidFill>
                  </a:tcPr>
                </a:tc>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9pPr>
                    </a:lstStyle>
                    <a:p>
                      <a:r>
                        <a:rPr lang="en-CA" sz="700">
                          <a:solidFill>
                            <a:schemeClr val="tx1"/>
                          </a:solidFill>
                          <a:latin typeface="Calibri" panose="020F0502020204030204" pitchFamily="34" charset="0"/>
                        </a:rPr>
                        <a:t>Development Partner</a:t>
                      </a:r>
                    </a:p>
                  </a:txBody>
                  <a:tcP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D2DEEF"/>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en-CA" sz="700">
                          <a:latin typeface="Calibri" panose="020F0502020204030204" pitchFamily="34" charset="0"/>
                        </a:rPr>
                        <a:t>Academia</a:t>
                      </a:r>
                    </a:p>
                  </a:txBody>
                  <a:tcP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D2DEEF"/>
                    </a:solidFill>
                  </a:tcPr>
                </a:tc>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9pPr>
                    </a:lstStyle>
                    <a:p>
                      <a:r>
                        <a:rPr lang="en-CA" sz="700">
                          <a:solidFill>
                            <a:schemeClr val="tx1"/>
                          </a:solidFill>
                          <a:latin typeface="Calibri" panose="020F0502020204030204" pitchFamily="34" charset="0"/>
                        </a:rPr>
                        <a:t>Confirmed</a:t>
                      </a:r>
                    </a:p>
                  </a:txBody>
                  <a:tcP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D2DEEF"/>
                    </a:solidFill>
                  </a:tcPr>
                </a:tc>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9pPr>
                    </a:lstStyle>
                    <a:p>
                      <a:endParaRPr lang="en-CA" sz="800">
                        <a:latin typeface="Calibri" panose="020F0502020204030204" pitchFamily="34" charset="0"/>
                      </a:endParaRPr>
                    </a:p>
                  </a:txBody>
                  <a:tcP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D2DEEF"/>
                    </a:solidFill>
                  </a:tcPr>
                </a:tc>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700">
                          <a:solidFill>
                            <a:schemeClr val="tx1"/>
                          </a:solidFill>
                          <a:latin typeface="Calibri" panose="020F0502020204030204" pitchFamily="34" charset="0"/>
                        </a:rPr>
                        <a:t>$0.5M (in-kind)</a:t>
                      </a:r>
                    </a:p>
                  </a:txBody>
                  <a:tcP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D2DEEF"/>
                    </a:solidFill>
                  </a:tcPr>
                </a:tc>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700">
                          <a:solidFill>
                            <a:schemeClr val="tx1"/>
                          </a:solidFill>
                          <a:latin typeface="Calibri" panose="020F0502020204030204" pitchFamily="34" charset="0"/>
                        </a:rPr>
                        <a:t>Confirmed</a:t>
                      </a:r>
                    </a:p>
                  </a:txBody>
                  <a:tcP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D2DEEF"/>
                    </a:solidFill>
                  </a:tcPr>
                </a:tc>
                <a:extLst>
                  <a:ext uri="{0D108BD9-81ED-4DB2-BD59-A6C34878D82A}">
                    <a16:rowId xmlns:a16="http://schemas.microsoft.com/office/drawing/2014/main" val="2420437105"/>
                  </a:ext>
                </a:extLst>
              </a:tr>
              <a:tr h="370840">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700">
                          <a:solidFill>
                            <a:schemeClr val="tx1"/>
                          </a:solidFill>
                          <a:latin typeface="Calibri" panose="020F0502020204030204" pitchFamily="34" charset="0"/>
                        </a:rPr>
                        <a:t>SDTC</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EAEFF7"/>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en-CA" sz="700">
                          <a:solidFill>
                            <a:schemeClr val="tx1"/>
                          </a:solidFill>
                          <a:latin typeface="Calibri" panose="020F0502020204030204" pitchFamily="34" charset="0"/>
                        </a:rPr>
                        <a:t>Funding</a:t>
                      </a:r>
                      <a:r>
                        <a:rPr lang="en-CA" sz="700" baseline="0">
                          <a:solidFill>
                            <a:schemeClr val="tx1"/>
                          </a:solidFill>
                          <a:latin typeface="Calibri" panose="020F0502020204030204" pitchFamily="34" charset="0"/>
                        </a:rPr>
                        <a:t> Partner</a:t>
                      </a:r>
                      <a:endParaRPr lang="en-CA" sz="700">
                        <a:solidFill>
                          <a:schemeClr val="tx1"/>
                        </a:solidFill>
                        <a:latin typeface="Calibri" panose="020F0502020204030204" pitchFamily="34" charset="0"/>
                      </a:endParaRP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EAEFF7"/>
                    </a:solidFill>
                  </a:tcPr>
                </a:tc>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9pPr>
                    </a:lstStyle>
                    <a:p>
                      <a:r>
                        <a:rPr lang="en-CA" sz="700">
                          <a:solidFill>
                            <a:schemeClr val="tx1"/>
                          </a:solidFill>
                          <a:latin typeface="Calibri" panose="020F0502020204030204" pitchFamily="34" charset="0"/>
                        </a:rPr>
                        <a:t>Public</a:t>
                      </a:r>
                    </a:p>
                  </a:txBody>
                  <a:tcPr>
                    <a:lnL w="12700" cap="flat" cmpd="sng" algn="ctr">
                      <a:solidFill>
                        <a:sysClr val="window" lastClr="FFFFFF"/>
                      </a:solidFill>
                      <a:prstDash val="solid"/>
                      <a:round/>
                      <a:headEnd type="none" w="med" len="med"/>
                      <a:tailEnd type="none" w="med" len="med"/>
                    </a:lnL>
                    <a:lnR w="12700" cmpd="sng">
                      <a:solidFill>
                        <a:sysClr val="window" lastClr="FFFFFF"/>
                      </a:solid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EAEFF7"/>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700" i="0">
                          <a:solidFill>
                            <a:schemeClr val="tx1"/>
                          </a:solidFill>
                          <a:latin typeface="Calibri" panose="020F0502020204030204" pitchFamily="34" charset="0"/>
                        </a:rPr>
                        <a:t>Applying</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EAEFF7"/>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700">
                          <a:solidFill>
                            <a:schemeClr val="tx1"/>
                          </a:solidFill>
                          <a:latin typeface="Calibri" panose="020F0502020204030204" pitchFamily="34" charset="0"/>
                        </a:rPr>
                        <a:t>$2.3M (Cash - 37%)</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EAEFF7"/>
                    </a:solidFill>
                  </a:tcPr>
                </a:tc>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CA" sz="700">
                        <a:solidFill>
                          <a:schemeClr val="tx1"/>
                        </a:solidFill>
                        <a:latin typeface="Calibri" panose="020F0502020204030204" pitchFamily="34" charset="0"/>
                      </a:endParaRPr>
                    </a:p>
                  </a:txBody>
                  <a:tcPr>
                    <a:lnL w="12700" cap="flat" cmpd="sng" algn="ctr">
                      <a:solidFill>
                        <a:sysClr val="window" lastClr="FFFFFF"/>
                      </a:solidFill>
                      <a:prstDash val="solid"/>
                      <a:round/>
                      <a:headEnd type="none" w="med" len="med"/>
                      <a:tailEnd type="none" w="med" len="med"/>
                    </a:lnL>
                    <a:lnR w="12700" cmpd="sng">
                      <a:solidFill>
                        <a:sysClr val="window" lastClr="FFFFFF"/>
                      </a:solid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EAEFF7"/>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700" i="0">
                          <a:solidFill>
                            <a:schemeClr val="tx1"/>
                          </a:solidFill>
                          <a:latin typeface="Calibri" panose="020F0502020204030204" pitchFamily="34" charset="0"/>
                        </a:rPr>
                        <a:t>Applying</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EAEFF7"/>
                    </a:solidFill>
                  </a:tcPr>
                </a:tc>
                <a:extLst>
                  <a:ext uri="{0D108BD9-81ED-4DB2-BD59-A6C34878D82A}">
                    <a16:rowId xmlns:a16="http://schemas.microsoft.com/office/drawing/2014/main" val="10005"/>
                  </a:ext>
                </a:extLst>
              </a:tr>
              <a:tr h="370840">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700">
                          <a:solidFill>
                            <a:schemeClr val="tx1"/>
                          </a:solidFill>
                          <a:latin typeface="Calibri" panose="020F0502020204030204" pitchFamily="34" charset="0"/>
                        </a:rPr>
                        <a:t>Total</a:t>
                      </a:r>
                      <a:endParaRPr lang="en-CA" sz="700" b="1">
                        <a:solidFill>
                          <a:schemeClr val="tx1"/>
                        </a:solidFill>
                        <a:latin typeface="Calibri" panose="020F0502020204030204" pitchFamily="34" charset="0"/>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2DEEF"/>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en-CA" sz="700">
                          <a:solidFill>
                            <a:schemeClr val="tx1"/>
                          </a:solidFill>
                          <a:latin typeface="Calibri" panose="020F0502020204030204" pitchFamily="34" charset="0"/>
                        </a:rPr>
                        <a:t>N/A</a:t>
                      </a: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2DEEF"/>
                    </a:solidFill>
                  </a:tcPr>
                </a:tc>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9pPr>
                    </a:lstStyle>
                    <a:p>
                      <a:r>
                        <a:rPr lang="en-CA" sz="700">
                          <a:solidFill>
                            <a:schemeClr val="tx1"/>
                          </a:solidFill>
                          <a:latin typeface="Calibri" panose="020F0502020204030204" pitchFamily="34" charset="0"/>
                        </a:rPr>
                        <a:t>N/A</a:t>
                      </a:r>
                    </a:p>
                  </a:txBody>
                  <a:tcPr>
                    <a:lnL w="12700" cap="flat" cmpd="sng" algn="ctr">
                      <a:solidFill>
                        <a:sysClr val="window" lastClr="FFFFFF"/>
                      </a:solidFill>
                      <a:prstDash val="solid"/>
                      <a:round/>
                      <a:headEnd type="none" w="med" len="med"/>
                      <a:tailEnd type="none" w="med" len="med"/>
                    </a:lnL>
                    <a:lnR w="12700" cmpd="sng">
                      <a:solidFill>
                        <a:sysClr val="window" lastClr="FFFFFF"/>
                      </a:solid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D2DEEF"/>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en-CA" sz="700">
                          <a:solidFill>
                            <a:schemeClr val="tx1"/>
                          </a:solidFill>
                          <a:latin typeface="Calibri" panose="020F0502020204030204" pitchFamily="34" charset="0"/>
                        </a:rPr>
                        <a:t>Partially</a:t>
                      </a:r>
                      <a:r>
                        <a:rPr lang="en-CA" sz="700" baseline="0">
                          <a:solidFill>
                            <a:schemeClr val="tx1"/>
                          </a:solidFill>
                          <a:latin typeface="Calibri" panose="020F0502020204030204" pitchFamily="34" charset="0"/>
                        </a:rPr>
                        <a:t> Confirmed</a:t>
                      </a:r>
                      <a:endParaRPr lang="en-CA" sz="700">
                        <a:solidFill>
                          <a:schemeClr val="tx1"/>
                        </a:solidFill>
                        <a:latin typeface="Calibri" panose="020F0502020204030204" pitchFamily="34" charset="0"/>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2DEEF"/>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en-CA" sz="700">
                          <a:solidFill>
                            <a:schemeClr val="tx1"/>
                          </a:solidFill>
                          <a:latin typeface="Calibri" panose="020F0502020204030204" pitchFamily="34" charset="0"/>
                        </a:rPr>
                        <a:t>$6.2M</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2DEEF"/>
                    </a:solidFill>
                  </a:tcPr>
                </a:tc>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9pPr>
                    </a:lstStyle>
                    <a:p>
                      <a:endParaRPr lang="en-CA" sz="700">
                        <a:solidFill>
                          <a:schemeClr val="tx1"/>
                        </a:solidFill>
                        <a:latin typeface="Calibri" panose="020F0502020204030204" pitchFamily="34" charset="0"/>
                      </a:endParaRPr>
                    </a:p>
                  </a:txBody>
                  <a:tcPr>
                    <a:lnL w="12700" cap="flat" cmpd="sng" algn="ctr">
                      <a:solidFill>
                        <a:sysClr val="window" lastClr="FFFFFF"/>
                      </a:solidFill>
                      <a:prstDash val="solid"/>
                      <a:round/>
                      <a:headEnd type="none" w="med" len="med"/>
                      <a:tailEnd type="none" w="med" len="med"/>
                    </a:lnL>
                    <a:lnR w="12700" cmpd="sng">
                      <a:solidFill>
                        <a:sysClr val="window" lastClr="FFFFFF"/>
                      </a:solidFill>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D2DEEF"/>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en-CA" sz="700">
                          <a:solidFill>
                            <a:schemeClr val="tx1"/>
                          </a:solidFill>
                          <a:latin typeface="Calibri" panose="020F0502020204030204" pitchFamily="34" charset="0"/>
                        </a:rPr>
                        <a:t>Partially Confirmed</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2DEEF"/>
                    </a:solidFill>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610517513"/>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5DAE94-1E9D-4BD9-9CA0-FBD71F5AAA8F}"/>
              </a:ext>
            </a:extLst>
          </p:cNvPr>
          <p:cNvSpPr>
            <a:spLocks noGrp="1"/>
          </p:cNvSpPr>
          <p:nvPr>
            <p:ph type="title"/>
          </p:nvPr>
        </p:nvSpPr>
        <p:spPr/>
        <p:txBody>
          <a:bodyPr/>
          <a:lstStyle/>
          <a:p>
            <a:r>
              <a:rPr lang="en-CA" b="1">
                <a:solidFill>
                  <a:srgbClr val="09708A"/>
                </a:solidFill>
                <a:latin typeface="Calibri" panose="020F0502020204030204" pitchFamily="34" charset="0"/>
              </a:rPr>
              <a:t>Project Budget</a:t>
            </a:r>
            <a:endParaRPr lang="en-CA"/>
          </a:p>
        </p:txBody>
      </p:sp>
      <p:graphicFrame>
        <p:nvGraphicFramePr>
          <p:cNvPr id="3" name="Table 2">
            <a:extLst>
              <a:ext uri="{FF2B5EF4-FFF2-40B4-BE49-F238E27FC236}">
                <a16:creationId xmlns:a16="http://schemas.microsoft.com/office/drawing/2014/main" id="{29AC5D8B-0C55-44FF-8BE2-FFC1290ABDE7}"/>
              </a:ext>
            </a:extLst>
          </p:cNvPr>
          <p:cNvGraphicFramePr>
            <a:graphicFrameLocks noGrp="1"/>
          </p:cNvGraphicFramePr>
          <p:nvPr>
            <p:extLst>
              <p:ext uri="{D42A27DB-BD31-4B8C-83A1-F6EECF244321}">
                <p14:modId xmlns:p14="http://schemas.microsoft.com/office/powerpoint/2010/main" val="1303579962"/>
              </p:ext>
            </p:extLst>
          </p:nvPr>
        </p:nvGraphicFramePr>
        <p:xfrm>
          <a:off x="330200" y="1017725"/>
          <a:ext cx="8483600" cy="3505348"/>
        </p:xfrm>
        <a:graphic>
          <a:graphicData uri="http://schemas.openxmlformats.org/drawingml/2006/table">
            <a:tbl>
              <a:tblPr firstRow="1" bandRow="1"/>
              <a:tblGrid>
                <a:gridCol w="4241800">
                  <a:extLst>
                    <a:ext uri="{9D8B030D-6E8A-4147-A177-3AD203B41FA5}">
                      <a16:colId xmlns:a16="http://schemas.microsoft.com/office/drawing/2014/main" val="20000"/>
                    </a:ext>
                  </a:extLst>
                </a:gridCol>
                <a:gridCol w="4241800">
                  <a:extLst>
                    <a:ext uri="{9D8B030D-6E8A-4147-A177-3AD203B41FA5}">
                      <a16:colId xmlns:a16="http://schemas.microsoft.com/office/drawing/2014/main" val="20001"/>
                    </a:ext>
                  </a:extLst>
                </a:gridCol>
              </a:tblGrid>
              <a:tr h="500764">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a:solidFill>
                            <a:schemeClr val="bg1"/>
                          </a:solidFill>
                          <a:latin typeface="Calibri" panose="020F0502020204030204" pitchFamily="34" charset="0"/>
                        </a:rPr>
                        <a:t>Item</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05AEAE"/>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a:solidFill>
                            <a:schemeClr val="bg1"/>
                          </a:solidFill>
                          <a:latin typeface="Calibri" panose="020F0502020204030204" pitchFamily="34" charset="0"/>
                        </a:rPr>
                        <a:t>Estimate (CAD)</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05AEAE"/>
                    </a:solidFill>
                  </a:tcPr>
                </a:tc>
                <a:extLst>
                  <a:ext uri="{0D108BD9-81ED-4DB2-BD59-A6C34878D82A}">
                    <a16:rowId xmlns:a16="http://schemas.microsoft.com/office/drawing/2014/main" val="10000"/>
                  </a:ext>
                </a:extLst>
              </a:tr>
              <a:tr h="50076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a:solidFill>
                            <a:schemeClr val="tx1"/>
                          </a:solidFill>
                          <a:latin typeface="Calibri" panose="020F0502020204030204" pitchFamily="34" charset="0"/>
                        </a:rPr>
                        <a:t>Labour</a:t>
                      </a: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CA" sz="1600">
                          <a:solidFill>
                            <a:schemeClr val="tx1"/>
                          </a:solidFill>
                          <a:latin typeface="Calibri" panose="020F0502020204030204" pitchFamily="34" charset="0"/>
                        </a:rPr>
                        <a:t>$2,900,000</a:t>
                      </a: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extLst>
                  <a:ext uri="{0D108BD9-81ED-4DB2-BD59-A6C34878D82A}">
                    <a16:rowId xmlns:a16="http://schemas.microsoft.com/office/drawing/2014/main" val="10001"/>
                  </a:ext>
                </a:extLst>
              </a:tr>
              <a:tr h="50076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a:solidFill>
                            <a:schemeClr val="tx1"/>
                          </a:solidFill>
                          <a:latin typeface="Calibri" panose="020F0502020204030204" pitchFamily="34" charset="0"/>
                        </a:rPr>
                        <a:t>Travel</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CA" sz="1600">
                          <a:solidFill>
                            <a:schemeClr val="tx1"/>
                          </a:solidFill>
                          <a:latin typeface="Calibri" panose="020F0502020204030204" pitchFamily="34" charset="0"/>
                        </a:rPr>
                        <a:t>$750,000</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extLst>
                  <a:ext uri="{0D108BD9-81ED-4DB2-BD59-A6C34878D82A}">
                    <a16:rowId xmlns:a16="http://schemas.microsoft.com/office/drawing/2014/main" val="10002"/>
                  </a:ext>
                </a:extLst>
              </a:tr>
              <a:tr h="50076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a:solidFill>
                            <a:schemeClr val="tx1"/>
                          </a:solidFill>
                          <a:latin typeface="Calibri" panose="020F0502020204030204" pitchFamily="34" charset="0"/>
                        </a:rPr>
                        <a:t>Equipment/materials</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CA" sz="1600">
                          <a:solidFill>
                            <a:schemeClr val="tx1"/>
                          </a:solidFill>
                          <a:latin typeface="Calibri" panose="020F0502020204030204" pitchFamily="34" charset="0"/>
                        </a:rPr>
                        <a:t>$1,050,000</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extLst>
                  <a:ext uri="{0D108BD9-81ED-4DB2-BD59-A6C34878D82A}">
                    <a16:rowId xmlns:a16="http://schemas.microsoft.com/office/drawing/2014/main" val="10003"/>
                  </a:ext>
                </a:extLst>
              </a:tr>
              <a:tr h="50076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a:solidFill>
                            <a:schemeClr val="tx1"/>
                          </a:solidFill>
                          <a:latin typeface="Calibri" panose="020F0502020204030204" pitchFamily="34" charset="0"/>
                        </a:rPr>
                        <a:t>Subcontractors</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CA" sz="1600">
                          <a:solidFill>
                            <a:schemeClr val="tx1"/>
                          </a:solidFill>
                          <a:latin typeface="Calibri" panose="020F0502020204030204" pitchFamily="34" charset="0"/>
                        </a:rPr>
                        <a:t>$1,400,000</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extLst>
                  <a:ext uri="{0D108BD9-81ED-4DB2-BD59-A6C34878D82A}">
                    <a16:rowId xmlns:a16="http://schemas.microsoft.com/office/drawing/2014/main" val="10004"/>
                  </a:ext>
                </a:extLst>
              </a:tr>
              <a:tr h="50076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a:solidFill>
                            <a:schemeClr val="tx1"/>
                          </a:solidFill>
                          <a:latin typeface="Calibri" panose="020F0502020204030204" pitchFamily="34" charset="0"/>
                        </a:rPr>
                        <a:t>Other</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CA" sz="1600">
                          <a:solidFill>
                            <a:schemeClr val="tx1"/>
                          </a:solidFill>
                          <a:latin typeface="Calibri" panose="020F0502020204030204" pitchFamily="34" charset="0"/>
                        </a:rPr>
                        <a:t>$100,000 (IP strategy development)</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extLst>
                  <a:ext uri="{0D108BD9-81ED-4DB2-BD59-A6C34878D82A}">
                    <a16:rowId xmlns:a16="http://schemas.microsoft.com/office/drawing/2014/main" val="10005"/>
                  </a:ext>
                </a:extLst>
              </a:tr>
              <a:tr h="50076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a:solidFill>
                            <a:schemeClr val="tx1"/>
                          </a:solidFill>
                          <a:latin typeface="Calibri" panose="020F0502020204030204" pitchFamily="34" charset="0"/>
                        </a:rPr>
                        <a:t>Total</a:t>
                      </a:r>
                      <a:endParaRPr lang="en-CA" sz="1600" b="1">
                        <a:solidFill>
                          <a:schemeClr val="tx1"/>
                        </a:solidFill>
                        <a:latin typeface="Calibri" panose="020F0502020204030204" pitchFamily="34" charset="0"/>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CA" sz="1600">
                          <a:solidFill>
                            <a:schemeClr val="tx1"/>
                          </a:solidFill>
                          <a:latin typeface="Calibri" panose="020F0502020204030204" pitchFamily="34" charset="0"/>
                        </a:rPr>
                        <a:t>$6,200,000</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2059599776"/>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E84C4A-F950-485E-9CCF-BEB9A396549E}"/>
              </a:ext>
            </a:extLst>
          </p:cNvPr>
          <p:cNvSpPr>
            <a:spLocks noGrp="1"/>
          </p:cNvSpPr>
          <p:nvPr>
            <p:ph type="title"/>
          </p:nvPr>
        </p:nvSpPr>
        <p:spPr/>
        <p:txBody>
          <a:bodyPr/>
          <a:lstStyle/>
          <a:p>
            <a:r>
              <a:rPr lang="en-CA" b="1">
                <a:solidFill>
                  <a:srgbClr val="09708A"/>
                </a:solidFill>
                <a:latin typeface="Calibri" panose="020F0502020204030204" pitchFamily="34" charset="0"/>
              </a:rPr>
              <a:t>Management Team</a:t>
            </a:r>
            <a:endParaRPr lang="en-CA"/>
          </a:p>
        </p:txBody>
      </p:sp>
      <p:graphicFrame>
        <p:nvGraphicFramePr>
          <p:cNvPr id="3" name="Table 2">
            <a:extLst>
              <a:ext uri="{FF2B5EF4-FFF2-40B4-BE49-F238E27FC236}">
                <a16:creationId xmlns:a16="http://schemas.microsoft.com/office/drawing/2014/main" id="{96631327-56F8-4EA0-AD96-5761F964075E}"/>
              </a:ext>
            </a:extLst>
          </p:cNvPr>
          <p:cNvGraphicFramePr>
            <a:graphicFrameLocks noGrp="1"/>
          </p:cNvGraphicFramePr>
          <p:nvPr>
            <p:extLst>
              <p:ext uri="{D42A27DB-BD31-4B8C-83A1-F6EECF244321}">
                <p14:modId xmlns:p14="http://schemas.microsoft.com/office/powerpoint/2010/main" val="2444127267"/>
              </p:ext>
            </p:extLst>
          </p:nvPr>
        </p:nvGraphicFramePr>
        <p:xfrm>
          <a:off x="423862" y="1194079"/>
          <a:ext cx="8296275" cy="2565400"/>
        </p:xfrm>
        <a:graphic>
          <a:graphicData uri="http://schemas.openxmlformats.org/drawingml/2006/table">
            <a:tbl>
              <a:tblPr firstRow="1" bandRow="1"/>
              <a:tblGrid>
                <a:gridCol w="2336845">
                  <a:extLst>
                    <a:ext uri="{9D8B030D-6E8A-4147-A177-3AD203B41FA5}">
                      <a16:colId xmlns:a16="http://schemas.microsoft.com/office/drawing/2014/main" val="20000"/>
                    </a:ext>
                  </a:extLst>
                </a:gridCol>
                <a:gridCol w="1856232">
                  <a:extLst>
                    <a:ext uri="{9D8B030D-6E8A-4147-A177-3AD203B41FA5}">
                      <a16:colId xmlns:a16="http://schemas.microsoft.com/office/drawing/2014/main" val="20001"/>
                    </a:ext>
                  </a:extLst>
                </a:gridCol>
                <a:gridCol w="4103198">
                  <a:extLst>
                    <a:ext uri="{9D8B030D-6E8A-4147-A177-3AD203B41FA5}">
                      <a16:colId xmlns:a16="http://schemas.microsoft.com/office/drawing/2014/main" val="20002"/>
                    </a:ext>
                  </a:extLst>
                </a:gridCol>
              </a:tblGrid>
              <a:tr h="370840">
                <a:tc>
                  <a:txBody>
                    <a:bodyPr/>
                    <a:lstStyle>
                      <a:lvl1pPr marL="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9pPr>
                    </a:lstStyle>
                    <a:p>
                      <a:r>
                        <a:rPr lang="en-CA" sz="1400">
                          <a:latin typeface="Calibri" panose="020F0502020204030204" pitchFamily="34" charset="0"/>
                        </a:rPr>
                        <a:t>Name</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05AEAE"/>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9pPr>
                    </a:lstStyle>
                    <a:p>
                      <a:r>
                        <a:rPr lang="en-CA" sz="1400">
                          <a:latin typeface="Calibri" panose="020F0502020204030204" pitchFamily="34" charset="0"/>
                        </a:rPr>
                        <a:t>Title</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05AEAE"/>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9pPr>
                    </a:lstStyle>
                    <a:p>
                      <a:r>
                        <a:rPr lang="en-CA" sz="1400">
                          <a:latin typeface="Calibri" panose="020F0502020204030204" pitchFamily="34" charset="0"/>
                        </a:rPr>
                        <a:t>Relevant experience</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05AEAE"/>
                    </a:solidFill>
                  </a:tcPr>
                </a:tc>
                <a:extLst>
                  <a:ext uri="{0D108BD9-81ED-4DB2-BD59-A6C34878D82A}">
                    <a16:rowId xmlns:a16="http://schemas.microsoft.com/office/drawing/2014/main" val="10000"/>
                  </a:ext>
                </a:extLst>
              </a:tr>
              <a:tr h="370840">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en-CA" sz="1200">
                          <a:latin typeface="Calibri" panose="020F0502020204030204" pitchFamily="34" charset="0"/>
                        </a:rPr>
                        <a:t>Jane Doe, P. </a:t>
                      </a:r>
                      <a:r>
                        <a:rPr lang="en-CA" sz="1200" err="1">
                          <a:latin typeface="Calibri" panose="020F0502020204030204" pitchFamily="34" charset="0"/>
                        </a:rPr>
                        <a:t>Eng</a:t>
                      </a:r>
                      <a:r>
                        <a:rPr lang="en-CA" sz="1200">
                          <a:latin typeface="Calibri" panose="020F0502020204030204" pitchFamily="34" charset="0"/>
                        </a:rPr>
                        <a:t> </a:t>
                      </a: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2DEEF"/>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en-CA" sz="1200">
                          <a:latin typeface="Calibri" panose="020F0502020204030204" pitchFamily="34" charset="0"/>
                        </a:rPr>
                        <a:t>President</a:t>
                      </a:r>
                      <a:r>
                        <a:rPr lang="en-CA" sz="1200" baseline="0">
                          <a:latin typeface="Calibri" panose="020F0502020204030204" pitchFamily="34" charset="0"/>
                        </a:rPr>
                        <a:t> and CTO</a:t>
                      </a:r>
                      <a:endParaRPr lang="en-CA" sz="1200">
                        <a:latin typeface="Calibri" panose="020F0502020204030204" pitchFamily="34" charset="0"/>
                      </a:endParaRP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en-CA" sz="1200">
                          <a:latin typeface="Calibri" panose="020F0502020204030204" pitchFamily="34" charset="0"/>
                        </a:rPr>
                        <a:t>10 years</a:t>
                      </a:r>
                      <a:r>
                        <a:rPr lang="en-CA" sz="1200" baseline="0">
                          <a:latin typeface="Calibri" panose="020F0502020204030204" pitchFamily="34" charset="0"/>
                        </a:rPr>
                        <a:t> of experience in the PV module industry spread between California, Ontario, and China. Has worked as a technology developer at several startup firms and pivoted towards business development during her time in China.</a:t>
                      </a:r>
                      <a:endParaRPr lang="en-CA" sz="1200">
                        <a:latin typeface="Calibri" panose="020F0502020204030204" pitchFamily="34" charset="0"/>
                      </a:endParaRP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extLst>
                  <a:ext uri="{0D108BD9-81ED-4DB2-BD59-A6C34878D82A}">
                    <a16:rowId xmlns:a16="http://schemas.microsoft.com/office/drawing/2014/main" val="10001"/>
                  </a:ext>
                </a:extLst>
              </a:tr>
              <a:tr h="320040">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en-CA" sz="1200">
                          <a:latin typeface="Calibri" panose="020F0502020204030204" pitchFamily="34" charset="0"/>
                        </a:rPr>
                        <a:t>John</a:t>
                      </a:r>
                      <a:r>
                        <a:rPr lang="en-CA" sz="1200" baseline="0">
                          <a:latin typeface="Calibri" panose="020F0502020204030204" pitchFamily="34" charset="0"/>
                        </a:rPr>
                        <a:t> Doe (not related), MBA</a:t>
                      </a:r>
                      <a:endParaRPr lang="en-CA" sz="1200">
                        <a:latin typeface="Calibri" panose="020F0502020204030204" pitchFamily="34" charset="0"/>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5B9BD5">
                        <a:tint val="20000"/>
                      </a:srgbClr>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en-CA" sz="1200">
                          <a:latin typeface="Calibri" panose="020F0502020204030204" pitchFamily="34" charset="0"/>
                        </a:rPr>
                        <a:t>CMO</a:t>
                      </a:r>
                    </a:p>
                  </a:txBody>
                  <a:tcPr>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5B9BD5">
                        <a:tint val="20000"/>
                      </a:srgbClr>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en-CA" sz="1200">
                          <a:latin typeface="Calibri" panose="020F0502020204030204" pitchFamily="34" charset="0"/>
                        </a:rPr>
                        <a:t>15 years of experience in commercial building management in North America.</a:t>
                      </a:r>
                    </a:p>
                  </a:txBody>
                  <a:tcPr>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5B9BD5">
                        <a:tint val="20000"/>
                      </a:srgbClr>
                    </a:solidFill>
                  </a:tcPr>
                </a:tc>
                <a:extLst>
                  <a:ext uri="{0D108BD9-81ED-4DB2-BD59-A6C34878D82A}">
                    <a16:rowId xmlns:a16="http://schemas.microsoft.com/office/drawing/2014/main" val="10002"/>
                  </a:ext>
                </a:extLst>
              </a:tr>
              <a:tr h="320040">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9pPr>
                    </a:lstStyle>
                    <a:p>
                      <a:r>
                        <a:rPr lang="en-CA" sz="1200">
                          <a:latin typeface="Calibri" panose="020F0502020204030204" pitchFamily="34" charset="0"/>
                        </a:rPr>
                        <a:t>James</a:t>
                      </a:r>
                      <a:r>
                        <a:rPr lang="en-CA" sz="1200" baseline="0">
                          <a:latin typeface="Calibri" panose="020F0502020204030204" pitchFamily="34" charset="0"/>
                        </a:rPr>
                        <a:t> Doe (not related), MBA</a:t>
                      </a:r>
                      <a:endParaRPr lang="en-CA" sz="1200">
                        <a:latin typeface="Calibri" panose="020F0502020204030204" pitchFamily="34" charset="0"/>
                      </a:endParaRPr>
                    </a:p>
                  </a:txBody>
                  <a:tcP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D2DEEF"/>
                    </a:solidFill>
                  </a:tcPr>
                </a:tc>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9pPr>
                    </a:lstStyle>
                    <a:p>
                      <a:r>
                        <a:rPr lang="en-CA" sz="1200" baseline="0">
                          <a:latin typeface="Calibri" panose="020F0502020204030204" pitchFamily="34" charset="0"/>
                        </a:rPr>
                        <a:t>CFO</a:t>
                      </a:r>
                      <a:endParaRPr lang="en-CA" sz="1200">
                        <a:latin typeface="Calibri" panose="020F0502020204030204" pitchFamily="34" charset="0"/>
                      </a:endParaRPr>
                    </a:p>
                  </a:txBody>
                  <a:tcP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D2DEEF"/>
                    </a:solidFill>
                  </a:tcPr>
                </a:tc>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9pPr>
                    </a:lstStyle>
                    <a:p>
                      <a:r>
                        <a:rPr lang="en-CA" sz="1200">
                          <a:latin typeface="Calibri" panose="020F0502020204030204" pitchFamily="34" charset="0"/>
                        </a:rPr>
                        <a:t>Has developed IP strategies for 2</a:t>
                      </a:r>
                      <a:r>
                        <a:rPr lang="en-CA" sz="1200" baseline="0">
                          <a:latin typeface="Calibri" panose="020F0502020204030204" pitchFamily="34" charset="0"/>
                        </a:rPr>
                        <a:t> start-ups and is well-connected in the fundraising community (~10 years). </a:t>
                      </a:r>
                      <a:endParaRPr lang="en-CA" sz="1200">
                        <a:latin typeface="Calibri" panose="020F0502020204030204" pitchFamily="34" charset="0"/>
                      </a:endParaRPr>
                    </a:p>
                  </a:txBody>
                  <a:tcP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D2DEEF"/>
                    </a:solidFill>
                  </a:tcPr>
                </a:tc>
                <a:extLst>
                  <a:ext uri="{0D108BD9-81ED-4DB2-BD59-A6C34878D82A}">
                    <a16:rowId xmlns:a16="http://schemas.microsoft.com/office/drawing/2014/main" val="3260208734"/>
                  </a:ext>
                </a:extLst>
              </a:tr>
              <a:tr h="320040">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en-CA" sz="1200">
                          <a:latin typeface="Calibri" panose="020F0502020204030204" pitchFamily="34" charset="0"/>
                        </a:rPr>
                        <a:t>Jenny</a:t>
                      </a:r>
                      <a:r>
                        <a:rPr lang="en-CA" sz="1200" baseline="0">
                          <a:latin typeface="Calibri" panose="020F0502020204030204" pitchFamily="34" charset="0"/>
                        </a:rPr>
                        <a:t> Doe (not related), PhD, </a:t>
                      </a:r>
                      <a:r>
                        <a:rPr lang="en-CA" sz="1200" baseline="0" err="1">
                          <a:latin typeface="Calibri" panose="020F0502020204030204" pitchFamily="34" charset="0"/>
                        </a:rPr>
                        <a:t>P.Eng</a:t>
                      </a:r>
                      <a:endParaRPr lang="en-CA" sz="1200">
                        <a:latin typeface="Calibri" panose="020F0502020204030204" pitchFamily="34" charset="0"/>
                      </a:endParaRPr>
                    </a:p>
                  </a:txBody>
                  <a:tcPr>
                    <a:lnL w="12700" cmpd="sng">
                      <a:solidFill>
                        <a:sysClr val="window" lastClr="FFFFFF"/>
                      </a:solidFill>
                    </a:lnL>
                    <a:lnR w="12700" cmpd="sng">
                      <a:solidFill>
                        <a:sysClr val="window" lastClr="FFFFFF"/>
                      </a:solid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EAEFF7"/>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en-CA" sz="1200">
                          <a:latin typeface="Calibri" panose="020F0502020204030204" pitchFamily="34" charset="0"/>
                        </a:rPr>
                        <a:t>Technical</a:t>
                      </a:r>
                      <a:r>
                        <a:rPr lang="en-CA" sz="1200" baseline="0">
                          <a:latin typeface="Calibri" panose="020F0502020204030204" pitchFamily="34" charset="0"/>
                        </a:rPr>
                        <a:t> Advisor</a:t>
                      </a:r>
                      <a:endParaRPr lang="en-CA" sz="1200">
                        <a:latin typeface="Calibri" panose="020F0502020204030204" pitchFamily="34" charset="0"/>
                      </a:endParaRPr>
                    </a:p>
                  </a:txBody>
                  <a:tcPr>
                    <a:lnL w="12700" cmpd="sng">
                      <a:solidFill>
                        <a:sysClr val="window" lastClr="FFFFFF"/>
                      </a:solidFill>
                    </a:lnL>
                    <a:lnR w="12700" cmpd="sng">
                      <a:solidFill>
                        <a:sysClr val="window" lastClr="FFFFFF"/>
                      </a:solid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EAEFF7"/>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en-CA" sz="1200">
                          <a:latin typeface="Calibri" panose="020F0502020204030204" pitchFamily="34" charset="0"/>
                        </a:rPr>
                        <a:t>Materials</a:t>
                      </a:r>
                      <a:r>
                        <a:rPr lang="en-CA" sz="1200" baseline="0">
                          <a:latin typeface="Calibri" panose="020F0502020204030204" pitchFamily="34" charset="0"/>
                        </a:rPr>
                        <a:t> specialist with focus on solar module industry with 15 years of industry expertise.</a:t>
                      </a:r>
                      <a:endParaRPr lang="en-CA" sz="1200">
                        <a:latin typeface="Calibri" panose="020F0502020204030204" pitchFamily="34" charset="0"/>
                      </a:endParaRPr>
                    </a:p>
                  </a:txBody>
                  <a:tcPr>
                    <a:lnL w="12700" cmpd="sng">
                      <a:solidFill>
                        <a:sysClr val="window" lastClr="FFFFFF"/>
                      </a:solidFill>
                    </a:lnL>
                    <a:lnR w="12700" cmpd="sng">
                      <a:solidFill>
                        <a:sysClr val="window" lastClr="FFFFFF"/>
                      </a:solid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EAEFF7"/>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4274998883"/>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70606F-907F-4371-8913-89C8A5EE9AA0}"/>
              </a:ext>
            </a:extLst>
          </p:cNvPr>
          <p:cNvSpPr>
            <a:spLocks noGrp="1"/>
          </p:cNvSpPr>
          <p:nvPr>
            <p:ph type="title"/>
          </p:nvPr>
        </p:nvSpPr>
        <p:spPr/>
        <p:txBody>
          <a:bodyPr/>
          <a:lstStyle/>
          <a:p>
            <a:r>
              <a:rPr lang="en-CA" b="1">
                <a:solidFill>
                  <a:srgbClr val="09708A"/>
                </a:solidFill>
                <a:latin typeface="Calibri" panose="020F0502020204030204" pitchFamily="34" charset="0"/>
              </a:rPr>
              <a:t>Management Team</a:t>
            </a:r>
            <a:endParaRPr lang="en-CA"/>
          </a:p>
        </p:txBody>
      </p:sp>
      <p:graphicFrame>
        <p:nvGraphicFramePr>
          <p:cNvPr id="3" name="Table 2">
            <a:extLst>
              <a:ext uri="{FF2B5EF4-FFF2-40B4-BE49-F238E27FC236}">
                <a16:creationId xmlns:a16="http://schemas.microsoft.com/office/drawing/2014/main" id="{CB20D6B8-B0E7-4A23-ABEF-0CB924852CE6}"/>
              </a:ext>
            </a:extLst>
          </p:cNvPr>
          <p:cNvGraphicFramePr>
            <a:graphicFrameLocks noGrp="1"/>
          </p:cNvGraphicFramePr>
          <p:nvPr>
            <p:extLst>
              <p:ext uri="{D42A27DB-BD31-4B8C-83A1-F6EECF244321}">
                <p14:modId xmlns:p14="http://schemas.microsoft.com/office/powerpoint/2010/main" val="3924275111"/>
              </p:ext>
            </p:extLst>
          </p:nvPr>
        </p:nvGraphicFramePr>
        <p:xfrm>
          <a:off x="423862" y="1201113"/>
          <a:ext cx="8296275" cy="2565400"/>
        </p:xfrm>
        <a:graphic>
          <a:graphicData uri="http://schemas.openxmlformats.org/drawingml/2006/table">
            <a:tbl>
              <a:tblPr firstRow="1" bandRow="1"/>
              <a:tblGrid>
                <a:gridCol w="2336845">
                  <a:extLst>
                    <a:ext uri="{9D8B030D-6E8A-4147-A177-3AD203B41FA5}">
                      <a16:colId xmlns:a16="http://schemas.microsoft.com/office/drawing/2014/main" val="20000"/>
                    </a:ext>
                  </a:extLst>
                </a:gridCol>
                <a:gridCol w="1856232">
                  <a:extLst>
                    <a:ext uri="{9D8B030D-6E8A-4147-A177-3AD203B41FA5}">
                      <a16:colId xmlns:a16="http://schemas.microsoft.com/office/drawing/2014/main" val="20001"/>
                    </a:ext>
                  </a:extLst>
                </a:gridCol>
                <a:gridCol w="4103198">
                  <a:extLst>
                    <a:ext uri="{9D8B030D-6E8A-4147-A177-3AD203B41FA5}">
                      <a16:colId xmlns:a16="http://schemas.microsoft.com/office/drawing/2014/main" val="20002"/>
                    </a:ext>
                  </a:extLst>
                </a:gridCol>
              </a:tblGrid>
              <a:tr h="370840">
                <a:tc>
                  <a:txBody>
                    <a:bodyPr/>
                    <a:lstStyle>
                      <a:lvl1pPr marL="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9pPr>
                    </a:lstStyle>
                    <a:p>
                      <a:r>
                        <a:rPr lang="en-CA" sz="1400">
                          <a:latin typeface="Calibri" panose="020F0502020204030204" pitchFamily="34" charset="0"/>
                        </a:rPr>
                        <a:t>Name</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05AEAE"/>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9pPr>
                    </a:lstStyle>
                    <a:p>
                      <a:r>
                        <a:rPr lang="en-CA" sz="1400">
                          <a:latin typeface="Calibri" panose="020F0502020204030204" pitchFamily="34" charset="0"/>
                        </a:rPr>
                        <a:t>Title</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05AEAE"/>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9pPr>
                    </a:lstStyle>
                    <a:p>
                      <a:r>
                        <a:rPr lang="en-CA" sz="1400">
                          <a:latin typeface="Calibri" panose="020F0502020204030204" pitchFamily="34" charset="0"/>
                        </a:rPr>
                        <a:t>Relevant experience</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05AEAE"/>
                    </a:solidFill>
                  </a:tcPr>
                </a:tc>
                <a:extLst>
                  <a:ext uri="{0D108BD9-81ED-4DB2-BD59-A6C34878D82A}">
                    <a16:rowId xmlns:a16="http://schemas.microsoft.com/office/drawing/2014/main" val="10000"/>
                  </a:ext>
                </a:extLst>
              </a:tr>
              <a:tr h="370840">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en-CA" sz="1200">
                          <a:latin typeface="Calibri" panose="020F0502020204030204" pitchFamily="34" charset="0"/>
                        </a:rPr>
                        <a:t>Jane Doe, P. </a:t>
                      </a:r>
                      <a:r>
                        <a:rPr lang="en-CA" sz="1200" err="1">
                          <a:latin typeface="Calibri" panose="020F0502020204030204" pitchFamily="34" charset="0"/>
                        </a:rPr>
                        <a:t>Eng</a:t>
                      </a:r>
                      <a:r>
                        <a:rPr lang="en-CA" sz="1200">
                          <a:latin typeface="Calibri" panose="020F0502020204030204" pitchFamily="34" charset="0"/>
                        </a:rPr>
                        <a:t> </a:t>
                      </a: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2DEEF"/>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en-CA" sz="1200">
                          <a:latin typeface="Calibri" panose="020F0502020204030204" pitchFamily="34" charset="0"/>
                        </a:rPr>
                        <a:t>President</a:t>
                      </a:r>
                      <a:r>
                        <a:rPr lang="en-CA" sz="1200" baseline="0">
                          <a:latin typeface="Calibri" panose="020F0502020204030204" pitchFamily="34" charset="0"/>
                        </a:rPr>
                        <a:t> and CTO</a:t>
                      </a:r>
                      <a:endParaRPr lang="en-CA" sz="1200">
                        <a:latin typeface="Calibri" panose="020F0502020204030204" pitchFamily="34" charset="0"/>
                      </a:endParaRP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en-CA" sz="1200">
                          <a:latin typeface="Calibri" panose="020F0502020204030204" pitchFamily="34" charset="0"/>
                        </a:rPr>
                        <a:t>10 years</a:t>
                      </a:r>
                      <a:r>
                        <a:rPr lang="en-CA" sz="1200" baseline="0">
                          <a:latin typeface="Calibri" panose="020F0502020204030204" pitchFamily="34" charset="0"/>
                        </a:rPr>
                        <a:t> of experience in the PV module industry spread between California, Ontario, and China. Has worked as a technology developer at several startup firms and pivoted towards business development during her time in China.</a:t>
                      </a:r>
                      <a:endParaRPr lang="en-CA" sz="1200">
                        <a:latin typeface="Calibri" panose="020F0502020204030204" pitchFamily="34" charset="0"/>
                      </a:endParaRP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extLst>
                  <a:ext uri="{0D108BD9-81ED-4DB2-BD59-A6C34878D82A}">
                    <a16:rowId xmlns:a16="http://schemas.microsoft.com/office/drawing/2014/main" val="10001"/>
                  </a:ext>
                </a:extLst>
              </a:tr>
              <a:tr h="320040">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en-CA" sz="1200">
                          <a:latin typeface="Calibri" panose="020F0502020204030204" pitchFamily="34" charset="0"/>
                        </a:rPr>
                        <a:t>John</a:t>
                      </a:r>
                      <a:r>
                        <a:rPr lang="en-CA" sz="1200" baseline="0">
                          <a:latin typeface="Calibri" panose="020F0502020204030204" pitchFamily="34" charset="0"/>
                        </a:rPr>
                        <a:t> Doe (not related), MBA</a:t>
                      </a:r>
                      <a:endParaRPr lang="en-CA" sz="1200">
                        <a:latin typeface="Calibri" panose="020F0502020204030204" pitchFamily="34" charset="0"/>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5B9BD5">
                        <a:tint val="20000"/>
                      </a:srgbClr>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en-CA" sz="1200">
                          <a:latin typeface="Calibri" panose="020F0502020204030204" pitchFamily="34" charset="0"/>
                        </a:rPr>
                        <a:t>CMO</a:t>
                      </a:r>
                    </a:p>
                  </a:txBody>
                  <a:tcPr>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5B9BD5">
                        <a:tint val="20000"/>
                      </a:srgbClr>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en-CA" sz="1200">
                          <a:latin typeface="Calibri" panose="020F0502020204030204" pitchFamily="34" charset="0"/>
                        </a:rPr>
                        <a:t>15 years of experience in commercial building management in North America.</a:t>
                      </a:r>
                    </a:p>
                  </a:txBody>
                  <a:tcPr>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5B9BD5">
                        <a:tint val="20000"/>
                      </a:srgbClr>
                    </a:solidFill>
                  </a:tcPr>
                </a:tc>
                <a:extLst>
                  <a:ext uri="{0D108BD9-81ED-4DB2-BD59-A6C34878D82A}">
                    <a16:rowId xmlns:a16="http://schemas.microsoft.com/office/drawing/2014/main" val="10002"/>
                  </a:ext>
                </a:extLst>
              </a:tr>
              <a:tr h="320040">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9pPr>
                    </a:lstStyle>
                    <a:p>
                      <a:r>
                        <a:rPr lang="en-CA" sz="1200">
                          <a:latin typeface="Calibri" panose="020F0502020204030204" pitchFamily="34" charset="0"/>
                        </a:rPr>
                        <a:t>James</a:t>
                      </a:r>
                      <a:r>
                        <a:rPr lang="en-CA" sz="1200" baseline="0">
                          <a:latin typeface="Calibri" panose="020F0502020204030204" pitchFamily="34" charset="0"/>
                        </a:rPr>
                        <a:t> Doe (not related), MBA</a:t>
                      </a:r>
                      <a:endParaRPr lang="en-CA" sz="1200">
                        <a:latin typeface="Calibri" panose="020F0502020204030204" pitchFamily="34" charset="0"/>
                      </a:endParaRPr>
                    </a:p>
                  </a:txBody>
                  <a:tcP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D2DEEF"/>
                    </a:solidFill>
                  </a:tcPr>
                </a:tc>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9pPr>
                    </a:lstStyle>
                    <a:p>
                      <a:r>
                        <a:rPr lang="en-CA" sz="1200" baseline="0">
                          <a:latin typeface="Calibri" panose="020F0502020204030204" pitchFamily="34" charset="0"/>
                        </a:rPr>
                        <a:t>CFO</a:t>
                      </a:r>
                      <a:endParaRPr lang="en-CA" sz="1200">
                        <a:latin typeface="Calibri" panose="020F0502020204030204" pitchFamily="34" charset="0"/>
                      </a:endParaRPr>
                    </a:p>
                  </a:txBody>
                  <a:tcP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D2DEEF"/>
                    </a:solidFill>
                  </a:tcPr>
                </a:tc>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9pPr>
                    </a:lstStyle>
                    <a:p>
                      <a:r>
                        <a:rPr lang="en-CA" sz="1200">
                          <a:latin typeface="Calibri" panose="020F0502020204030204" pitchFamily="34" charset="0"/>
                        </a:rPr>
                        <a:t>Has developed IP strategies for 2</a:t>
                      </a:r>
                      <a:r>
                        <a:rPr lang="en-CA" sz="1200" baseline="0">
                          <a:latin typeface="Calibri" panose="020F0502020204030204" pitchFamily="34" charset="0"/>
                        </a:rPr>
                        <a:t> start-ups and is well-connected in the fundraising community (~10 years). </a:t>
                      </a:r>
                      <a:endParaRPr lang="en-CA" sz="1200">
                        <a:latin typeface="Calibri" panose="020F0502020204030204" pitchFamily="34" charset="0"/>
                      </a:endParaRPr>
                    </a:p>
                  </a:txBody>
                  <a:tcP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D2DEEF"/>
                    </a:solidFill>
                  </a:tcPr>
                </a:tc>
                <a:extLst>
                  <a:ext uri="{0D108BD9-81ED-4DB2-BD59-A6C34878D82A}">
                    <a16:rowId xmlns:a16="http://schemas.microsoft.com/office/drawing/2014/main" val="3260208734"/>
                  </a:ext>
                </a:extLst>
              </a:tr>
              <a:tr h="320040">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en-CA" sz="1200">
                          <a:latin typeface="Calibri" panose="020F0502020204030204" pitchFamily="34" charset="0"/>
                        </a:rPr>
                        <a:t>Jenny</a:t>
                      </a:r>
                      <a:r>
                        <a:rPr lang="en-CA" sz="1200" baseline="0">
                          <a:latin typeface="Calibri" panose="020F0502020204030204" pitchFamily="34" charset="0"/>
                        </a:rPr>
                        <a:t> Doe (not related), PhD, </a:t>
                      </a:r>
                      <a:r>
                        <a:rPr lang="en-CA" sz="1200" baseline="0" err="1">
                          <a:latin typeface="Calibri" panose="020F0502020204030204" pitchFamily="34" charset="0"/>
                        </a:rPr>
                        <a:t>P.Eng</a:t>
                      </a:r>
                      <a:endParaRPr lang="en-CA" sz="1200">
                        <a:latin typeface="Calibri" panose="020F0502020204030204" pitchFamily="34" charset="0"/>
                      </a:endParaRPr>
                    </a:p>
                  </a:txBody>
                  <a:tcPr>
                    <a:lnL w="12700" cmpd="sng">
                      <a:solidFill>
                        <a:sysClr val="window" lastClr="FFFFFF"/>
                      </a:solidFill>
                    </a:lnL>
                    <a:lnR w="12700" cmpd="sng">
                      <a:solidFill>
                        <a:sysClr val="window" lastClr="FFFFFF"/>
                      </a:solid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EAEFF7"/>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en-CA" sz="1200">
                          <a:latin typeface="Calibri" panose="020F0502020204030204" pitchFamily="34" charset="0"/>
                        </a:rPr>
                        <a:t>Technical</a:t>
                      </a:r>
                      <a:r>
                        <a:rPr lang="en-CA" sz="1200" baseline="0">
                          <a:latin typeface="Calibri" panose="020F0502020204030204" pitchFamily="34" charset="0"/>
                        </a:rPr>
                        <a:t> Advisor</a:t>
                      </a:r>
                      <a:endParaRPr lang="en-CA" sz="1200">
                        <a:latin typeface="Calibri" panose="020F0502020204030204" pitchFamily="34" charset="0"/>
                      </a:endParaRPr>
                    </a:p>
                  </a:txBody>
                  <a:tcPr>
                    <a:lnL w="12700" cmpd="sng">
                      <a:solidFill>
                        <a:sysClr val="window" lastClr="FFFFFF"/>
                      </a:solidFill>
                    </a:lnL>
                    <a:lnR w="12700" cmpd="sng">
                      <a:solidFill>
                        <a:sysClr val="window" lastClr="FFFFFF"/>
                      </a:solid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EAEFF7"/>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en-CA" sz="1200">
                          <a:latin typeface="Calibri" panose="020F0502020204030204" pitchFamily="34" charset="0"/>
                        </a:rPr>
                        <a:t>Materials</a:t>
                      </a:r>
                      <a:r>
                        <a:rPr lang="en-CA" sz="1200" baseline="0">
                          <a:latin typeface="Calibri" panose="020F0502020204030204" pitchFamily="34" charset="0"/>
                        </a:rPr>
                        <a:t> specialist with focus on solar module industry with 15 years of industry expertise.</a:t>
                      </a:r>
                      <a:endParaRPr lang="en-CA" sz="1200">
                        <a:latin typeface="Calibri" panose="020F0502020204030204" pitchFamily="34" charset="0"/>
                      </a:endParaRPr>
                    </a:p>
                  </a:txBody>
                  <a:tcPr>
                    <a:lnL w="12700" cmpd="sng">
                      <a:solidFill>
                        <a:sysClr val="window" lastClr="FFFFFF"/>
                      </a:solidFill>
                    </a:lnL>
                    <a:lnR w="12700" cmpd="sng">
                      <a:solidFill>
                        <a:sysClr val="window" lastClr="FFFFFF"/>
                      </a:solid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EAEFF7"/>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708028772"/>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25BF9C-F32F-4E55-BD29-BDF2A20C7F62}"/>
              </a:ext>
            </a:extLst>
          </p:cNvPr>
          <p:cNvSpPr>
            <a:spLocks noGrp="1"/>
          </p:cNvSpPr>
          <p:nvPr>
            <p:ph type="title"/>
          </p:nvPr>
        </p:nvSpPr>
        <p:spPr>
          <a:xfrm>
            <a:off x="336554" y="490582"/>
            <a:ext cx="8737599" cy="846683"/>
          </a:xfrm>
        </p:spPr>
        <p:txBody>
          <a:bodyPr/>
          <a:lstStyle/>
          <a:p>
            <a:r>
              <a:rPr lang="en-CA">
                <a:latin typeface="+mj-lt"/>
              </a:rPr>
              <a:t>Company Information</a:t>
            </a:r>
          </a:p>
        </p:txBody>
      </p:sp>
      <p:sp>
        <p:nvSpPr>
          <p:cNvPr id="4" name="Rectangle 3">
            <a:extLst>
              <a:ext uri="{FF2B5EF4-FFF2-40B4-BE49-F238E27FC236}">
                <a16:creationId xmlns:a16="http://schemas.microsoft.com/office/drawing/2014/main" id="{F34F69B2-E691-4217-B77C-C2847D8FB5B2}"/>
              </a:ext>
            </a:extLst>
          </p:cNvPr>
          <p:cNvSpPr/>
          <p:nvPr/>
        </p:nvSpPr>
        <p:spPr>
          <a:xfrm>
            <a:off x="336554" y="1208830"/>
            <a:ext cx="1697772" cy="523220"/>
          </a:xfrm>
          <a:prstGeom prst="rect">
            <a:avLst/>
          </a:prstGeom>
        </p:spPr>
        <p:txBody>
          <a:bodyPr wrap="none">
            <a:spAutoFit/>
          </a:bodyPr>
          <a:lstStyle/>
          <a:p>
            <a:pPr lvl="0">
              <a:spcBef>
                <a:spcPts val="0"/>
              </a:spcBef>
              <a:spcAft>
                <a:spcPts val="0"/>
              </a:spcAft>
              <a:buClrTx/>
              <a:defRPr/>
            </a:pPr>
            <a:r>
              <a:rPr lang="en-US" sz="2800" b="1" kern="1200" cap="small">
                <a:solidFill>
                  <a:srgbClr val="68A242"/>
                </a:solidFill>
                <a:latin typeface="Calibri" panose="020F0502020204030204" pitchFamily="34" charset="0"/>
              </a:rPr>
              <a:t>Palette PV</a:t>
            </a:r>
            <a:endParaRPr lang="en-US" sz="2800" kern="1200">
              <a:solidFill>
                <a:prstClr val="black"/>
              </a:solidFill>
              <a:latin typeface="Calibri" panose="020F0502020204030204" pitchFamily="34" charset="0"/>
            </a:endParaRPr>
          </a:p>
        </p:txBody>
      </p:sp>
      <p:pic>
        <p:nvPicPr>
          <p:cNvPr id="5" name="Picture 4">
            <a:extLst>
              <a:ext uri="{FF2B5EF4-FFF2-40B4-BE49-F238E27FC236}">
                <a16:creationId xmlns:a16="http://schemas.microsoft.com/office/drawing/2014/main" id="{57009122-2B45-4B47-AFB9-4AFE9C296987}"/>
              </a:ext>
            </a:extLst>
          </p:cNvPr>
          <p:cNvPicPr>
            <a:picLocks noChangeAspect="1"/>
          </p:cNvPicPr>
          <p:nvPr/>
        </p:nvPicPr>
        <p:blipFill>
          <a:blip r:embed="rId2"/>
          <a:stretch>
            <a:fillRect/>
          </a:stretch>
        </p:blipFill>
        <p:spPr>
          <a:xfrm>
            <a:off x="336554" y="1791394"/>
            <a:ext cx="1707028" cy="1560711"/>
          </a:xfrm>
          <a:prstGeom prst="rect">
            <a:avLst/>
          </a:prstGeom>
        </p:spPr>
      </p:pic>
      <p:graphicFrame>
        <p:nvGraphicFramePr>
          <p:cNvPr id="6" name="Content Placeholder 1">
            <a:extLst>
              <a:ext uri="{FF2B5EF4-FFF2-40B4-BE49-F238E27FC236}">
                <a16:creationId xmlns:a16="http://schemas.microsoft.com/office/drawing/2014/main" id="{EE239673-6B69-46BD-B809-BB461D9C0508}"/>
              </a:ext>
            </a:extLst>
          </p:cNvPr>
          <p:cNvGraphicFramePr>
            <a:graphicFrameLocks/>
          </p:cNvGraphicFramePr>
          <p:nvPr>
            <p:extLst>
              <p:ext uri="{D42A27DB-BD31-4B8C-83A1-F6EECF244321}">
                <p14:modId xmlns:p14="http://schemas.microsoft.com/office/powerpoint/2010/main" val="3477032173"/>
              </p:ext>
            </p:extLst>
          </p:nvPr>
        </p:nvGraphicFramePr>
        <p:xfrm>
          <a:off x="2640128" y="1336186"/>
          <a:ext cx="6060739" cy="3229460"/>
        </p:xfrm>
        <a:graphic>
          <a:graphicData uri="http://schemas.openxmlformats.org/drawingml/2006/table">
            <a:tbl>
              <a:tblPr firstRow="1" bandRow="1">
                <a:tableStyleId>{5C22544A-7EE6-4342-B048-85BDC9FD1C3A}</a:tableStyleId>
              </a:tblPr>
              <a:tblGrid>
                <a:gridCol w="2037425">
                  <a:extLst>
                    <a:ext uri="{9D8B030D-6E8A-4147-A177-3AD203B41FA5}">
                      <a16:colId xmlns:a16="http://schemas.microsoft.com/office/drawing/2014/main" val="20000"/>
                    </a:ext>
                  </a:extLst>
                </a:gridCol>
                <a:gridCol w="4023314">
                  <a:extLst>
                    <a:ext uri="{9D8B030D-6E8A-4147-A177-3AD203B41FA5}">
                      <a16:colId xmlns:a16="http://schemas.microsoft.com/office/drawing/2014/main" val="20001"/>
                    </a:ext>
                  </a:extLst>
                </a:gridCol>
              </a:tblGrid>
              <a:tr h="228580">
                <a:tc gridSpan="2">
                  <a:txBody>
                    <a:bodyPr/>
                    <a:lstStyle/>
                    <a:p>
                      <a:r>
                        <a:rPr lang="en-US" sz="1200">
                          <a:latin typeface="+mn-lt"/>
                        </a:rPr>
                        <a:t>Company Information</a:t>
                      </a:r>
                      <a:endParaRPr lang="en-US" sz="1200" baseline="0">
                        <a:latin typeface="+mn-lt"/>
                      </a:endParaRPr>
                    </a:p>
                  </a:txBody>
                  <a:tcPr>
                    <a:solidFill>
                      <a:srgbClr val="05AEAE"/>
                    </a:solidFill>
                  </a:tcPr>
                </a:tc>
                <a:tc hMerge="1">
                  <a:txBody>
                    <a:bodyPr/>
                    <a:lstStyle/>
                    <a:p>
                      <a:endParaRPr lang="en-US"/>
                    </a:p>
                  </a:txBody>
                  <a:tcPr>
                    <a:solidFill>
                      <a:srgbClr val="078FB2"/>
                    </a:solidFill>
                  </a:tcPr>
                </a:tc>
                <a:extLst>
                  <a:ext uri="{0D108BD9-81ED-4DB2-BD59-A6C34878D82A}">
                    <a16:rowId xmlns:a16="http://schemas.microsoft.com/office/drawing/2014/main" val="10000"/>
                  </a:ext>
                </a:extLst>
              </a:tr>
              <a:tr h="273215">
                <a:tc>
                  <a:txBody>
                    <a:bodyPr/>
                    <a:lstStyle/>
                    <a:p>
                      <a:r>
                        <a:rPr lang="en-US" sz="1200">
                          <a:latin typeface="+mn-lt"/>
                        </a:rPr>
                        <a:t>Name</a:t>
                      </a:r>
                    </a:p>
                  </a:txBody>
                  <a:tcPr/>
                </a:tc>
                <a:tc>
                  <a:txBody>
                    <a:bodyPr/>
                    <a:lstStyle/>
                    <a:p>
                      <a:r>
                        <a:rPr lang="en-US" sz="1200">
                          <a:latin typeface="+mn-lt"/>
                        </a:rPr>
                        <a:t>Palette</a:t>
                      </a:r>
                      <a:r>
                        <a:rPr lang="en-US" sz="1200" baseline="0">
                          <a:latin typeface="+mn-lt"/>
                        </a:rPr>
                        <a:t> PV</a:t>
                      </a:r>
                      <a:endParaRPr lang="en-US" sz="1200">
                        <a:latin typeface="+mn-lt"/>
                      </a:endParaRPr>
                    </a:p>
                  </a:txBody>
                  <a:tcPr/>
                </a:tc>
                <a:extLst>
                  <a:ext uri="{0D108BD9-81ED-4DB2-BD59-A6C34878D82A}">
                    <a16:rowId xmlns:a16="http://schemas.microsoft.com/office/drawing/2014/main" val="10001"/>
                  </a:ext>
                </a:extLst>
              </a:tr>
              <a:tr h="273215">
                <a:tc>
                  <a:txBody>
                    <a:bodyPr/>
                    <a:lstStyle/>
                    <a:p>
                      <a:r>
                        <a:rPr lang="en-CA" sz="1200">
                          <a:latin typeface="+mn-lt"/>
                        </a:rPr>
                        <a:t>Headquarters</a:t>
                      </a:r>
                      <a:endParaRPr lang="en-US" sz="1200">
                        <a:latin typeface="+mn-lt"/>
                      </a:endParaRPr>
                    </a:p>
                  </a:txBody>
                  <a:tcPr/>
                </a:tc>
                <a:tc>
                  <a:txBody>
                    <a:bodyPr/>
                    <a:lstStyle/>
                    <a:p>
                      <a:r>
                        <a:rPr lang="en-US" sz="1200">
                          <a:latin typeface="+mn-lt"/>
                        </a:rPr>
                        <a:t>Calgary,</a:t>
                      </a:r>
                      <a:r>
                        <a:rPr lang="en-US" sz="1200" baseline="0">
                          <a:latin typeface="+mn-lt"/>
                        </a:rPr>
                        <a:t> Alberta</a:t>
                      </a:r>
                      <a:endParaRPr lang="en-US" sz="1200">
                        <a:latin typeface="+mn-lt"/>
                      </a:endParaRPr>
                    </a:p>
                  </a:txBody>
                  <a:tcPr/>
                </a:tc>
                <a:extLst>
                  <a:ext uri="{0D108BD9-81ED-4DB2-BD59-A6C34878D82A}">
                    <a16:rowId xmlns:a16="http://schemas.microsoft.com/office/drawing/2014/main" val="10002"/>
                  </a:ext>
                </a:extLst>
              </a:tr>
              <a:tr h="273215">
                <a:tc>
                  <a:txBody>
                    <a:bodyPr/>
                    <a:lstStyle/>
                    <a:p>
                      <a:r>
                        <a:rPr lang="en-CA" sz="1200">
                          <a:latin typeface="+mn-lt"/>
                        </a:rPr>
                        <a:t>In Business since</a:t>
                      </a:r>
                      <a:endParaRPr lang="en-US" sz="1200">
                        <a:latin typeface="+mn-lt"/>
                      </a:endParaRPr>
                    </a:p>
                  </a:txBody>
                  <a:tcPr/>
                </a:tc>
                <a:tc>
                  <a:txBody>
                    <a:bodyPr/>
                    <a:lstStyle/>
                    <a:p>
                      <a:r>
                        <a:rPr lang="en-US" sz="1200">
                          <a:latin typeface="+mn-lt"/>
                        </a:rPr>
                        <a:t>July,</a:t>
                      </a:r>
                      <a:r>
                        <a:rPr lang="en-US" sz="1200" baseline="0">
                          <a:latin typeface="+mn-lt"/>
                        </a:rPr>
                        <a:t> 2016 </a:t>
                      </a:r>
                      <a:endParaRPr lang="en-US" sz="1200">
                        <a:latin typeface="+mn-lt"/>
                      </a:endParaRPr>
                    </a:p>
                  </a:txBody>
                  <a:tcPr/>
                </a:tc>
                <a:extLst>
                  <a:ext uri="{0D108BD9-81ED-4DB2-BD59-A6C34878D82A}">
                    <a16:rowId xmlns:a16="http://schemas.microsoft.com/office/drawing/2014/main" val="10003"/>
                  </a:ext>
                </a:extLst>
              </a:tr>
              <a:tr h="46446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200">
                          <a:latin typeface="+mn-lt"/>
                        </a:rPr>
                        <a:t>Main product or service</a:t>
                      </a:r>
                    </a:p>
                  </a:txBody>
                  <a:tcPr/>
                </a:tc>
                <a:tc>
                  <a:txBody>
                    <a:bodyPr/>
                    <a:lstStyle/>
                    <a:p>
                      <a:r>
                        <a:rPr lang="en-US" sz="1200">
                          <a:latin typeface="+mn-lt"/>
                        </a:rPr>
                        <a:t>Solar PV modules designed for</a:t>
                      </a:r>
                      <a:r>
                        <a:rPr lang="en-US" sz="1200" baseline="0">
                          <a:latin typeface="+mn-lt"/>
                        </a:rPr>
                        <a:t> exterior building-integration</a:t>
                      </a:r>
                      <a:endParaRPr lang="en-US" sz="1200">
                        <a:latin typeface="+mn-lt"/>
                      </a:endParaRPr>
                    </a:p>
                  </a:txBody>
                  <a:tcPr/>
                </a:tc>
                <a:extLst>
                  <a:ext uri="{0D108BD9-81ED-4DB2-BD59-A6C34878D82A}">
                    <a16:rowId xmlns:a16="http://schemas.microsoft.com/office/drawing/2014/main" val="10004"/>
                  </a:ext>
                </a:extLst>
              </a:tr>
              <a:tr h="273215">
                <a:tc>
                  <a:txBody>
                    <a:bodyPr/>
                    <a:lstStyle/>
                    <a:p>
                      <a:r>
                        <a:rPr lang="en-CA" sz="1200">
                          <a:latin typeface="+mn-lt"/>
                        </a:rPr>
                        <a:t>Annual Revenues</a:t>
                      </a:r>
                      <a:endParaRPr lang="en-US" sz="1200">
                        <a:latin typeface="+mn-lt"/>
                      </a:endParaRPr>
                    </a:p>
                  </a:txBody>
                  <a:tcPr/>
                </a:tc>
                <a:tc>
                  <a:txBody>
                    <a:bodyPr/>
                    <a:lstStyle/>
                    <a:p>
                      <a:r>
                        <a:rPr lang="en-US" sz="1200">
                          <a:solidFill>
                            <a:schemeClr val="tx1"/>
                          </a:solidFill>
                          <a:latin typeface="+mn-lt"/>
                        </a:rPr>
                        <a:t>$0</a:t>
                      </a:r>
                    </a:p>
                  </a:txBody>
                  <a:tcPr/>
                </a:tc>
                <a:extLst>
                  <a:ext uri="{0D108BD9-81ED-4DB2-BD59-A6C34878D82A}">
                    <a16:rowId xmlns:a16="http://schemas.microsoft.com/office/drawing/2014/main" val="10005"/>
                  </a:ext>
                </a:extLst>
              </a:tr>
              <a:tr h="464465">
                <a:tc>
                  <a:txBody>
                    <a:bodyPr/>
                    <a:lstStyle/>
                    <a:p>
                      <a:r>
                        <a:rPr lang="en-CA" sz="1200">
                          <a:latin typeface="+mn-lt"/>
                        </a:rPr>
                        <a:t># of Full-time Employees</a:t>
                      </a:r>
                      <a:endParaRPr lang="en-US" sz="1200">
                        <a:latin typeface="+mn-lt"/>
                      </a:endParaRPr>
                    </a:p>
                  </a:txBody>
                  <a:tcPr/>
                </a:tc>
                <a:tc>
                  <a:txBody>
                    <a:bodyPr/>
                    <a:lstStyle/>
                    <a:p>
                      <a:r>
                        <a:rPr lang="en-US" sz="1200">
                          <a:latin typeface="+mn-lt"/>
                        </a:rPr>
                        <a:t>6</a:t>
                      </a:r>
                    </a:p>
                  </a:txBody>
                  <a:tcPr/>
                </a:tc>
                <a:extLst>
                  <a:ext uri="{0D108BD9-81ED-4DB2-BD59-A6C34878D82A}">
                    <a16:rowId xmlns:a16="http://schemas.microsoft.com/office/drawing/2014/main" val="10006"/>
                  </a:ext>
                </a:extLst>
              </a:tr>
              <a:tr h="46446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200">
                          <a:latin typeface="+mn-lt"/>
                        </a:rPr>
                        <a:t>Owner/major share holder(s)</a:t>
                      </a:r>
                    </a:p>
                  </a:txBody>
                  <a:tcPr/>
                </a:tc>
                <a:tc>
                  <a:txBody>
                    <a:bodyPr/>
                    <a:lstStyle/>
                    <a:p>
                      <a:r>
                        <a:rPr lang="en-US" sz="1200">
                          <a:latin typeface="+mn-lt"/>
                        </a:rPr>
                        <a:t>Jane</a:t>
                      </a:r>
                      <a:r>
                        <a:rPr lang="en-US" sz="1200" baseline="0">
                          <a:latin typeface="+mn-lt"/>
                        </a:rPr>
                        <a:t> Doe (51%), employees (12%) &amp; private investors (37%)</a:t>
                      </a:r>
                      <a:endParaRPr lang="en-US" sz="1200">
                        <a:latin typeface="+mn-lt"/>
                      </a:endParaRPr>
                    </a:p>
                  </a:txBody>
                  <a:tcPr/>
                </a:tc>
                <a:extLst>
                  <a:ext uri="{0D108BD9-81ED-4DB2-BD59-A6C34878D82A}">
                    <a16:rowId xmlns:a16="http://schemas.microsoft.com/office/drawing/2014/main" val="10007"/>
                  </a:ext>
                </a:extLst>
              </a:tr>
              <a:tr h="464465">
                <a:tc>
                  <a:txBody>
                    <a:bodyPr/>
                    <a:lstStyle/>
                    <a:p>
                      <a:r>
                        <a:rPr lang="en-CA" sz="1200">
                          <a:latin typeface="+mn-lt"/>
                        </a:rPr>
                        <a:t>Funds raised to date</a:t>
                      </a:r>
                      <a:endParaRPr lang="en-US" sz="1200">
                        <a:latin typeface="+mn-lt"/>
                      </a:endParaRPr>
                    </a:p>
                  </a:txBody>
                  <a:tcPr/>
                </a:tc>
                <a:tc>
                  <a:txBody>
                    <a:bodyPr/>
                    <a:lstStyle/>
                    <a:p>
                      <a:r>
                        <a:rPr lang="en-US" sz="1200">
                          <a:latin typeface="+mn-lt"/>
                        </a:rPr>
                        <a:t>$3.05M </a:t>
                      </a:r>
                      <a:r>
                        <a:rPr lang="en-US" sz="1200">
                          <a:solidFill>
                            <a:schemeClr val="tx1"/>
                          </a:solidFill>
                          <a:latin typeface="+mn-lt"/>
                        </a:rPr>
                        <a:t>(angel</a:t>
                      </a:r>
                      <a:r>
                        <a:rPr lang="en-US" sz="1200" baseline="0">
                          <a:solidFill>
                            <a:schemeClr val="tx1"/>
                          </a:solidFill>
                          <a:latin typeface="+mn-lt"/>
                        </a:rPr>
                        <a:t> investors)</a:t>
                      </a:r>
                      <a:endParaRPr lang="en-US" sz="1200">
                        <a:solidFill>
                          <a:schemeClr val="tx1"/>
                        </a:solidFill>
                        <a:latin typeface="+mn-lt"/>
                      </a:endParaRPr>
                    </a:p>
                  </a:txBody>
                  <a:tcP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2383486164"/>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0BCA2C-143B-4D10-8E4A-059CE04E3532}"/>
              </a:ext>
            </a:extLst>
          </p:cNvPr>
          <p:cNvSpPr>
            <a:spLocks noGrp="1"/>
          </p:cNvSpPr>
          <p:nvPr>
            <p:ph type="title"/>
          </p:nvPr>
        </p:nvSpPr>
        <p:spPr/>
        <p:txBody>
          <a:bodyPr/>
          <a:lstStyle/>
          <a:p>
            <a:r>
              <a:rPr lang="en-CA" b="1">
                <a:solidFill>
                  <a:srgbClr val="09708A"/>
                </a:solidFill>
                <a:latin typeface="Calibri" panose="020F0502020204030204" pitchFamily="34" charset="0"/>
              </a:rPr>
              <a:t>Intellectual Property</a:t>
            </a:r>
            <a:endParaRPr lang="en-CA"/>
          </a:p>
        </p:txBody>
      </p:sp>
      <p:graphicFrame>
        <p:nvGraphicFramePr>
          <p:cNvPr id="3" name="Content Placeholder 2">
            <a:extLst>
              <a:ext uri="{FF2B5EF4-FFF2-40B4-BE49-F238E27FC236}">
                <a16:creationId xmlns:a16="http://schemas.microsoft.com/office/drawing/2014/main" id="{AAAC75EE-B9BD-41A3-B840-65BE3DC5CFF5}"/>
              </a:ext>
            </a:extLst>
          </p:cNvPr>
          <p:cNvGraphicFramePr>
            <a:graphicFrameLocks/>
          </p:cNvGraphicFramePr>
          <p:nvPr>
            <p:extLst>
              <p:ext uri="{D42A27DB-BD31-4B8C-83A1-F6EECF244321}">
                <p14:modId xmlns:p14="http://schemas.microsoft.com/office/powerpoint/2010/main" val="2156800326"/>
              </p:ext>
            </p:extLst>
          </p:nvPr>
        </p:nvGraphicFramePr>
        <p:xfrm>
          <a:off x="467695" y="1215806"/>
          <a:ext cx="8208610" cy="3007531"/>
        </p:xfrm>
        <a:graphic>
          <a:graphicData uri="http://schemas.openxmlformats.org/drawingml/2006/table">
            <a:tbl>
              <a:tblPr firstRow="1" firstCol="1" bandRow="1"/>
              <a:tblGrid>
                <a:gridCol w="1195754">
                  <a:extLst>
                    <a:ext uri="{9D8B030D-6E8A-4147-A177-3AD203B41FA5}">
                      <a16:colId xmlns:a16="http://schemas.microsoft.com/office/drawing/2014/main" val="3835571503"/>
                    </a:ext>
                  </a:extLst>
                </a:gridCol>
                <a:gridCol w="910712">
                  <a:extLst>
                    <a:ext uri="{9D8B030D-6E8A-4147-A177-3AD203B41FA5}">
                      <a16:colId xmlns:a16="http://schemas.microsoft.com/office/drawing/2014/main" val="953956343"/>
                    </a:ext>
                  </a:extLst>
                </a:gridCol>
                <a:gridCol w="1033780">
                  <a:extLst>
                    <a:ext uri="{9D8B030D-6E8A-4147-A177-3AD203B41FA5}">
                      <a16:colId xmlns:a16="http://schemas.microsoft.com/office/drawing/2014/main" val="14596661"/>
                    </a:ext>
                  </a:extLst>
                </a:gridCol>
                <a:gridCol w="833135">
                  <a:extLst>
                    <a:ext uri="{9D8B030D-6E8A-4147-A177-3AD203B41FA5}">
                      <a16:colId xmlns:a16="http://schemas.microsoft.com/office/drawing/2014/main" val="144525324"/>
                    </a:ext>
                  </a:extLst>
                </a:gridCol>
                <a:gridCol w="953404">
                  <a:extLst>
                    <a:ext uri="{9D8B030D-6E8A-4147-A177-3AD203B41FA5}">
                      <a16:colId xmlns:a16="http://schemas.microsoft.com/office/drawing/2014/main" val="1289360388"/>
                    </a:ext>
                  </a:extLst>
                </a:gridCol>
                <a:gridCol w="3281825">
                  <a:extLst>
                    <a:ext uri="{9D8B030D-6E8A-4147-A177-3AD203B41FA5}">
                      <a16:colId xmlns:a16="http://schemas.microsoft.com/office/drawing/2014/main" val="779061362"/>
                    </a:ext>
                  </a:extLst>
                </a:gridCol>
              </a:tblGrid>
              <a:tr h="439361">
                <a:tc>
                  <a:txBody>
                    <a:bodyPr/>
                    <a:lstStyle>
                      <a:lvl1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9pPr>
                    </a:lstStyle>
                    <a:p>
                      <a:pPr algn="ctr">
                        <a:spcBef>
                          <a:spcPts val="600"/>
                        </a:spcBef>
                        <a:spcAft>
                          <a:spcPts val="0"/>
                        </a:spcAft>
                      </a:pPr>
                      <a:r>
                        <a:rPr lang="en-CA" sz="1800">
                          <a:effectLst/>
                        </a:rPr>
                        <a:t>IP Type</a:t>
                      </a:r>
                      <a:endParaRPr lang="en-US" sz="1800">
                        <a:effectLst/>
                        <a:latin typeface="Times New Roman" panose="02020603050405020304" pitchFamily="18" charset="0"/>
                        <a:ea typeface="Times New Roman" panose="02020603050405020304" pitchFamily="18" charset="0"/>
                      </a:endParaRPr>
                    </a:p>
                  </a:txBody>
                  <a:tcPr marL="68580" marR="68580" marT="635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05AEAE"/>
                    </a:solidFill>
                  </a:tcPr>
                </a:tc>
                <a:tc>
                  <a:txBody>
                    <a:bodyPr/>
                    <a:lstStyle>
                      <a:lvl1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9pPr>
                    </a:lstStyle>
                    <a:p>
                      <a:pPr algn="ctr">
                        <a:spcBef>
                          <a:spcPts val="600"/>
                        </a:spcBef>
                        <a:spcAft>
                          <a:spcPts val="0"/>
                        </a:spcAft>
                      </a:pPr>
                      <a:r>
                        <a:rPr lang="en-CA" sz="1800">
                          <a:effectLst/>
                        </a:rPr>
                        <a:t>Country</a:t>
                      </a:r>
                      <a:endParaRPr lang="en-US" sz="1800">
                        <a:effectLst/>
                        <a:latin typeface="Times New Roman" panose="02020603050405020304" pitchFamily="18" charset="0"/>
                        <a:ea typeface="Times New Roman" panose="02020603050405020304" pitchFamily="18" charset="0"/>
                      </a:endParaRPr>
                    </a:p>
                  </a:txBody>
                  <a:tcPr marL="68580" marR="68580" marT="635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05AEAE"/>
                    </a:solidFill>
                  </a:tcPr>
                </a:tc>
                <a:tc>
                  <a:txBody>
                    <a:bodyPr/>
                    <a:lstStyle>
                      <a:lvl1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9pPr>
                    </a:lstStyle>
                    <a:p>
                      <a:pPr algn="ctr">
                        <a:spcBef>
                          <a:spcPts val="600"/>
                        </a:spcBef>
                        <a:spcAft>
                          <a:spcPts val="0"/>
                        </a:spcAft>
                      </a:pPr>
                      <a:r>
                        <a:rPr lang="en-CA" sz="1800">
                          <a:effectLst/>
                        </a:rPr>
                        <a:t>Number</a:t>
                      </a:r>
                      <a:endParaRPr lang="en-US" sz="1800">
                        <a:effectLst/>
                        <a:latin typeface="Times New Roman" panose="02020603050405020304" pitchFamily="18" charset="0"/>
                        <a:ea typeface="Times New Roman" panose="02020603050405020304" pitchFamily="18" charset="0"/>
                      </a:endParaRPr>
                    </a:p>
                  </a:txBody>
                  <a:tcPr marL="68580" marR="68580" marT="635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05AEAE"/>
                    </a:solidFill>
                  </a:tcPr>
                </a:tc>
                <a:tc>
                  <a:txBody>
                    <a:bodyPr/>
                    <a:lstStyle>
                      <a:lvl1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9pPr>
                    </a:lstStyle>
                    <a:p>
                      <a:pPr algn="ctr">
                        <a:spcBef>
                          <a:spcPts val="600"/>
                        </a:spcBef>
                        <a:spcAft>
                          <a:spcPts val="0"/>
                        </a:spcAft>
                      </a:pPr>
                      <a:r>
                        <a:rPr lang="en-CA" sz="1800">
                          <a:effectLst/>
                        </a:rPr>
                        <a:t>Filing Date</a:t>
                      </a:r>
                      <a:endParaRPr lang="en-US" sz="1800">
                        <a:effectLst/>
                        <a:latin typeface="Times New Roman" panose="02020603050405020304" pitchFamily="18" charset="0"/>
                        <a:ea typeface="Times New Roman" panose="02020603050405020304" pitchFamily="18" charset="0"/>
                      </a:endParaRPr>
                    </a:p>
                  </a:txBody>
                  <a:tcPr marL="0" marR="0" marT="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05AEAE"/>
                    </a:solidFill>
                  </a:tcPr>
                </a:tc>
                <a:tc>
                  <a:txBody>
                    <a:bodyPr/>
                    <a:lstStyle>
                      <a:lvl1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9pPr>
                    </a:lstStyle>
                    <a:p>
                      <a:pPr algn="ctr">
                        <a:spcBef>
                          <a:spcPts val="600"/>
                        </a:spcBef>
                        <a:spcAft>
                          <a:spcPts val="0"/>
                        </a:spcAft>
                      </a:pPr>
                      <a:r>
                        <a:rPr lang="en-CA" sz="1800">
                          <a:effectLst/>
                        </a:rPr>
                        <a:t>Status</a:t>
                      </a:r>
                      <a:endParaRPr lang="en-US" sz="1800">
                        <a:effectLst/>
                        <a:latin typeface="Times New Roman" panose="02020603050405020304" pitchFamily="18" charset="0"/>
                        <a:ea typeface="Times New Roman" panose="02020603050405020304" pitchFamily="18" charset="0"/>
                      </a:endParaRPr>
                    </a:p>
                  </a:txBody>
                  <a:tcPr marL="68580" marR="68580" marT="635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05AEAE"/>
                    </a:solidFill>
                  </a:tcPr>
                </a:tc>
                <a:tc>
                  <a:txBody>
                    <a:bodyPr/>
                    <a:lstStyle>
                      <a:lvl1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9pPr>
                    </a:lstStyle>
                    <a:p>
                      <a:pPr algn="ctr">
                        <a:spcBef>
                          <a:spcPts val="600"/>
                        </a:spcBef>
                        <a:spcAft>
                          <a:spcPts val="0"/>
                        </a:spcAft>
                      </a:pPr>
                      <a:r>
                        <a:rPr lang="en-CA" sz="1800">
                          <a:effectLst/>
                        </a:rPr>
                        <a:t>Description</a:t>
                      </a:r>
                      <a:endParaRPr lang="en-US" sz="1800">
                        <a:effectLst/>
                        <a:latin typeface="Times New Roman" panose="02020603050405020304" pitchFamily="18" charset="0"/>
                        <a:ea typeface="Times New Roman" panose="02020603050405020304" pitchFamily="18" charset="0"/>
                      </a:endParaRPr>
                    </a:p>
                  </a:txBody>
                  <a:tcPr marL="68580" marR="68580" marT="635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05AEAE"/>
                    </a:solidFill>
                  </a:tcPr>
                </a:tc>
                <a:extLst>
                  <a:ext uri="{0D108BD9-81ED-4DB2-BD59-A6C34878D82A}">
                    <a16:rowId xmlns:a16="http://schemas.microsoft.com/office/drawing/2014/main" val="106231327"/>
                  </a:ext>
                </a:extLst>
              </a:tr>
              <a:tr h="943396">
                <a:tc>
                  <a:txBody>
                    <a:bodyPr/>
                    <a:lstStyle>
                      <a:lvl1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9pPr>
                    </a:lstStyle>
                    <a:p>
                      <a:pPr algn="ctr">
                        <a:spcBef>
                          <a:spcPts val="600"/>
                        </a:spcBef>
                        <a:spcAft>
                          <a:spcPts val="0"/>
                        </a:spcAft>
                      </a:pPr>
                      <a:r>
                        <a:rPr lang="en-CA" sz="1800">
                          <a:effectLst/>
                        </a:rPr>
                        <a:t>Patent</a:t>
                      </a:r>
                      <a:endParaRPr lang="en-US" sz="1800">
                        <a:effectLst/>
                        <a:latin typeface="Times New Roman" panose="02020603050405020304" pitchFamily="18" charset="0"/>
                        <a:ea typeface="Times New Roman" panose="02020603050405020304" pitchFamily="18" charset="0"/>
                      </a:endParaRPr>
                    </a:p>
                  </a:txBody>
                  <a:tcPr marL="68580" marR="68580" marT="6350" marB="0"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05AEAE"/>
                    </a:solidFill>
                  </a:tcPr>
                </a:tc>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9pPr>
                    </a:lstStyle>
                    <a:p>
                      <a:pPr algn="ctr">
                        <a:spcBef>
                          <a:spcPts val="600"/>
                        </a:spcBef>
                        <a:spcAft>
                          <a:spcPts val="0"/>
                        </a:spcAft>
                      </a:pPr>
                      <a:r>
                        <a:rPr lang="en-CA" sz="1600">
                          <a:effectLst/>
                        </a:rPr>
                        <a:t>Canada</a:t>
                      </a:r>
                      <a:endParaRPr lang="en-US" sz="1600">
                        <a:effectLst/>
                        <a:latin typeface="Times New Roman" panose="02020603050405020304" pitchFamily="18" charset="0"/>
                        <a:ea typeface="Times New Roman" panose="02020603050405020304" pitchFamily="18" charset="0"/>
                      </a:endParaRPr>
                    </a:p>
                  </a:txBody>
                  <a:tcPr marL="68580" marR="68580" marT="6350" marB="0"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2DEEF"/>
                    </a:solidFill>
                  </a:tcPr>
                </a:tc>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9pPr>
                    </a:lstStyle>
                    <a:p>
                      <a:pPr algn="ctr">
                        <a:spcBef>
                          <a:spcPts val="600"/>
                        </a:spcBef>
                        <a:spcAft>
                          <a:spcPts val="0"/>
                        </a:spcAft>
                      </a:pPr>
                      <a:r>
                        <a:rPr lang="en-CA" sz="1600">
                          <a:effectLst/>
                        </a:rPr>
                        <a:t>Pat. No.:</a:t>
                      </a:r>
                      <a:endParaRPr lang="en-US" sz="1600">
                        <a:effectLst/>
                      </a:endParaRPr>
                    </a:p>
                    <a:p>
                      <a:pPr algn="ctr">
                        <a:spcBef>
                          <a:spcPts val="600"/>
                        </a:spcBef>
                        <a:spcAft>
                          <a:spcPts val="0"/>
                        </a:spcAft>
                      </a:pPr>
                      <a:r>
                        <a:rPr lang="en-CA" sz="1600">
                          <a:effectLst/>
                        </a:rPr>
                        <a:t>8,888,888</a:t>
                      </a:r>
                      <a:endParaRPr lang="en-US" sz="1600">
                        <a:effectLst/>
                        <a:latin typeface="Times New Roman" panose="02020603050405020304" pitchFamily="18" charset="0"/>
                        <a:ea typeface="Times New Roman" panose="02020603050405020304" pitchFamily="18" charset="0"/>
                      </a:endParaRPr>
                    </a:p>
                  </a:txBody>
                  <a:tcPr marL="68580" marR="68580" marT="6350" marB="0"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2DEEF"/>
                    </a:solidFill>
                  </a:tcPr>
                </a:tc>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9pPr>
                    </a:lstStyle>
                    <a:p>
                      <a:pPr algn="ctr">
                        <a:spcBef>
                          <a:spcPts val="600"/>
                        </a:spcBef>
                        <a:spcAft>
                          <a:spcPts val="0"/>
                        </a:spcAft>
                      </a:pPr>
                      <a:r>
                        <a:rPr lang="en-CA" sz="1600">
                          <a:effectLst/>
                        </a:rPr>
                        <a:t>August</a:t>
                      </a:r>
                      <a:r>
                        <a:rPr lang="en-CA" sz="1600" baseline="0">
                          <a:effectLst/>
                        </a:rPr>
                        <a:t> 2</a:t>
                      </a:r>
                      <a:r>
                        <a:rPr lang="en-CA" sz="1600">
                          <a:effectLst/>
                        </a:rPr>
                        <a:t>, 2016</a:t>
                      </a:r>
                      <a:endParaRPr lang="en-US" sz="1600">
                        <a:effectLst/>
                        <a:latin typeface="Times New Roman" panose="02020603050405020304" pitchFamily="18" charset="0"/>
                        <a:ea typeface="Times New Roman" panose="02020603050405020304" pitchFamily="18" charset="0"/>
                      </a:endParaRPr>
                    </a:p>
                  </a:txBody>
                  <a:tcPr marL="0" marR="0" marT="0" marB="0"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2DEEF"/>
                    </a:solidFill>
                  </a:tcPr>
                </a:tc>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9pPr>
                    </a:lstStyle>
                    <a:p>
                      <a:pPr algn="ctr">
                        <a:spcBef>
                          <a:spcPts val="600"/>
                        </a:spcBef>
                        <a:spcAft>
                          <a:spcPts val="0"/>
                        </a:spcAft>
                      </a:pPr>
                      <a:r>
                        <a:rPr lang="en-CA" sz="1600">
                          <a:effectLst/>
                        </a:rPr>
                        <a:t>Granted</a:t>
                      </a:r>
                      <a:endParaRPr lang="en-US" sz="1600">
                        <a:effectLst/>
                        <a:latin typeface="Times New Roman" panose="02020603050405020304" pitchFamily="18" charset="0"/>
                        <a:ea typeface="Times New Roman" panose="02020603050405020304" pitchFamily="18" charset="0"/>
                      </a:endParaRPr>
                    </a:p>
                  </a:txBody>
                  <a:tcPr marL="68580" marR="68580" marT="6350" marB="0"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2DEEF"/>
                    </a:solidFill>
                  </a:tcPr>
                </a:tc>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9pPr>
                    </a:lstStyle>
                    <a:p>
                      <a:pPr>
                        <a:spcBef>
                          <a:spcPts val="600"/>
                        </a:spcBef>
                        <a:spcAft>
                          <a:spcPts val="0"/>
                        </a:spcAft>
                      </a:pPr>
                      <a:r>
                        <a:rPr lang="en-CA" sz="1600">
                          <a:effectLst/>
                        </a:rPr>
                        <a:t>Covers the integration</a:t>
                      </a:r>
                      <a:r>
                        <a:rPr lang="en-CA" sz="1600" baseline="0">
                          <a:effectLst/>
                        </a:rPr>
                        <a:t> of wavelength shifting technology with PE based solar absorption film in building-integrated applications</a:t>
                      </a:r>
                      <a:endParaRPr lang="en-US" sz="1600">
                        <a:effectLst/>
                        <a:latin typeface="Times New Roman" panose="02020603050405020304" pitchFamily="18" charset="0"/>
                        <a:ea typeface="Times New Roman" panose="02020603050405020304" pitchFamily="18" charset="0"/>
                      </a:endParaRPr>
                    </a:p>
                  </a:txBody>
                  <a:tcPr marL="68580" marR="68580" marT="6350" marB="0"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2DEEF"/>
                    </a:solidFill>
                  </a:tcPr>
                </a:tc>
                <a:extLst>
                  <a:ext uri="{0D108BD9-81ED-4DB2-BD59-A6C34878D82A}">
                    <a16:rowId xmlns:a16="http://schemas.microsoft.com/office/drawing/2014/main" val="4145693017"/>
                  </a:ext>
                </a:extLst>
              </a:tr>
              <a:tr h="943396">
                <a:tc>
                  <a:txBody>
                    <a:bodyPr/>
                    <a:lstStyle>
                      <a:lvl1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9pPr>
                    </a:lstStyle>
                    <a:p>
                      <a:pPr algn="ctr">
                        <a:spcBef>
                          <a:spcPts val="600"/>
                        </a:spcBef>
                        <a:spcAft>
                          <a:spcPts val="0"/>
                        </a:spcAft>
                      </a:pPr>
                      <a:r>
                        <a:rPr lang="en-CA" sz="1800">
                          <a:effectLst/>
                        </a:rPr>
                        <a:t>Patent</a:t>
                      </a:r>
                      <a:endParaRPr lang="en-US" sz="1800">
                        <a:effectLst/>
                        <a:latin typeface="Times New Roman" panose="02020603050405020304" pitchFamily="18" charset="0"/>
                        <a:ea typeface="Times New Roman" panose="02020603050405020304" pitchFamily="18" charset="0"/>
                      </a:endParaRPr>
                    </a:p>
                  </a:txBody>
                  <a:tcPr marL="68580" marR="68580" marT="635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05AEAE"/>
                    </a:solidFill>
                  </a:tcPr>
                </a:tc>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9pPr>
                    </a:lstStyle>
                    <a:p>
                      <a:pPr algn="ctr">
                        <a:spcBef>
                          <a:spcPts val="600"/>
                        </a:spcBef>
                        <a:spcAft>
                          <a:spcPts val="0"/>
                        </a:spcAft>
                      </a:pPr>
                      <a:r>
                        <a:rPr lang="en-CA" sz="1600">
                          <a:effectLst/>
                        </a:rPr>
                        <a:t>US</a:t>
                      </a:r>
                      <a:endParaRPr lang="en-US" sz="1600">
                        <a:effectLst/>
                        <a:latin typeface="Times New Roman" panose="02020603050405020304" pitchFamily="18" charset="0"/>
                        <a:ea typeface="Times New Roman" panose="02020603050405020304" pitchFamily="18" charset="0"/>
                      </a:endParaRPr>
                    </a:p>
                  </a:txBody>
                  <a:tcPr marL="68580" marR="68580" marT="635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EAEFF7"/>
                    </a:solidFill>
                  </a:tcPr>
                </a:tc>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9pPr>
                    </a:lstStyle>
                    <a:p>
                      <a:pPr algn="ctr">
                        <a:spcBef>
                          <a:spcPts val="600"/>
                        </a:spcBef>
                        <a:spcAft>
                          <a:spcPts val="0"/>
                        </a:spcAft>
                      </a:pPr>
                      <a:r>
                        <a:rPr lang="en-CA" sz="1600">
                          <a:effectLst/>
                        </a:rPr>
                        <a:t>App. No. 2,222,222</a:t>
                      </a:r>
                      <a:endParaRPr lang="en-US" sz="1600">
                        <a:effectLst/>
                        <a:latin typeface="Times New Roman" panose="02020603050405020304" pitchFamily="18" charset="0"/>
                        <a:ea typeface="Times New Roman" panose="02020603050405020304" pitchFamily="18" charset="0"/>
                      </a:endParaRPr>
                    </a:p>
                  </a:txBody>
                  <a:tcPr marL="68580" marR="68580" marT="635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EAEFF7"/>
                    </a:solidFill>
                  </a:tcPr>
                </a:tc>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9pPr>
                    </a:lstStyle>
                    <a:p>
                      <a:pPr algn="ctr">
                        <a:spcBef>
                          <a:spcPts val="600"/>
                        </a:spcBef>
                        <a:spcAft>
                          <a:spcPts val="0"/>
                        </a:spcAft>
                      </a:pPr>
                      <a:r>
                        <a:rPr lang="en-CA" sz="1600">
                          <a:effectLst/>
                        </a:rPr>
                        <a:t>November, 2016</a:t>
                      </a:r>
                      <a:endParaRPr lang="en-US" sz="1600">
                        <a:effectLst/>
                        <a:latin typeface="Times New Roman" panose="02020603050405020304" pitchFamily="18" charset="0"/>
                        <a:ea typeface="Times New Roman" panose="02020603050405020304" pitchFamily="18" charset="0"/>
                      </a:endParaRPr>
                    </a:p>
                  </a:txBody>
                  <a:tcPr marL="0" marR="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EAEFF7"/>
                    </a:solidFill>
                  </a:tcPr>
                </a:tc>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9pPr>
                    </a:lstStyle>
                    <a:p>
                      <a:pPr algn="ctr">
                        <a:spcBef>
                          <a:spcPts val="600"/>
                        </a:spcBef>
                        <a:spcAft>
                          <a:spcPts val="0"/>
                        </a:spcAft>
                      </a:pPr>
                      <a:r>
                        <a:rPr lang="en-CA" sz="1600">
                          <a:effectLst/>
                        </a:rPr>
                        <a:t>Pending</a:t>
                      </a:r>
                      <a:endParaRPr lang="en-US" sz="1600">
                        <a:effectLst/>
                        <a:latin typeface="Times New Roman" panose="02020603050405020304" pitchFamily="18" charset="0"/>
                        <a:ea typeface="Times New Roman" panose="02020603050405020304" pitchFamily="18" charset="0"/>
                      </a:endParaRPr>
                    </a:p>
                  </a:txBody>
                  <a:tcPr marL="68580" marR="68580" marT="635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EAEFF7"/>
                    </a:solidFill>
                  </a:tcPr>
                </a:tc>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9pPr>
                    </a:lstStyle>
                    <a:p>
                      <a:pPr>
                        <a:spcBef>
                          <a:spcPts val="600"/>
                        </a:spcBef>
                        <a:spcAft>
                          <a:spcPts val="0"/>
                        </a:spcAft>
                      </a:pPr>
                      <a:r>
                        <a:rPr lang="en-CA" sz="1600">
                          <a:effectLst/>
                        </a:rPr>
                        <a:t>Covers the integration</a:t>
                      </a:r>
                      <a:r>
                        <a:rPr lang="en-CA" sz="1600" baseline="0">
                          <a:effectLst/>
                        </a:rPr>
                        <a:t> of wavelength shifting technology with PE based solar absorption film in building-integrated applications</a:t>
                      </a:r>
                      <a:endParaRPr lang="en-US" sz="1600">
                        <a:effectLst/>
                        <a:latin typeface="Times New Roman" panose="02020603050405020304" pitchFamily="18" charset="0"/>
                        <a:ea typeface="Times New Roman" panose="02020603050405020304" pitchFamily="18" charset="0"/>
                      </a:endParaRPr>
                    </a:p>
                  </a:txBody>
                  <a:tcPr marL="68580" marR="68580" marT="635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EAEFF7"/>
                    </a:solidFill>
                  </a:tcPr>
                </a:tc>
                <a:extLst>
                  <a:ext uri="{0D108BD9-81ED-4DB2-BD59-A6C34878D82A}">
                    <a16:rowId xmlns:a16="http://schemas.microsoft.com/office/drawing/2014/main" val="963639629"/>
                  </a:ext>
                </a:extLst>
              </a:tr>
              <a:tr h="495471">
                <a:tc>
                  <a:txBody>
                    <a:bodyPr/>
                    <a:lstStyle>
                      <a:lvl1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9pPr>
                    </a:lstStyle>
                    <a:p>
                      <a:pPr algn="ctr">
                        <a:spcBef>
                          <a:spcPts val="600"/>
                        </a:spcBef>
                        <a:spcAft>
                          <a:spcPts val="0"/>
                        </a:spcAft>
                      </a:pPr>
                      <a:r>
                        <a:rPr lang="en-CA" sz="1800">
                          <a:effectLst/>
                        </a:rPr>
                        <a:t>Trademark</a:t>
                      </a:r>
                      <a:endParaRPr lang="en-US" sz="1800">
                        <a:effectLst/>
                        <a:latin typeface="Times New Roman" panose="02020603050405020304" pitchFamily="18" charset="0"/>
                        <a:ea typeface="Times New Roman" panose="02020603050405020304" pitchFamily="18" charset="0"/>
                      </a:endParaRPr>
                    </a:p>
                  </a:txBody>
                  <a:tcPr marL="68580" marR="68580" marT="635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05AEAE"/>
                    </a:solidFill>
                  </a:tcPr>
                </a:tc>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9pPr>
                    </a:lstStyle>
                    <a:p>
                      <a:pPr algn="ctr">
                        <a:spcBef>
                          <a:spcPts val="600"/>
                        </a:spcBef>
                        <a:spcAft>
                          <a:spcPts val="0"/>
                        </a:spcAft>
                      </a:pPr>
                      <a:r>
                        <a:rPr lang="en-CA" sz="1600">
                          <a:effectLst/>
                        </a:rPr>
                        <a:t>Canada</a:t>
                      </a:r>
                      <a:endParaRPr lang="en-US" sz="1600">
                        <a:effectLst/>
                        <a:latin typeface="Times New Roman" panose="02020603050405020304" pitchFamily="18" charset="0"/>
                        <a:ea typeface="Times New Roman" panose="02020603050405020304" pitchFamily="18" charset="0"/>
                      </a:endParaRPr>
                    </a:p>
                  </a:txBody>
                  <a:tcPr marL="68580" marR="68580" marT="635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2DEEF"/>
                    </a:solidFill>
                  </a:tcPr>
                </a:tc>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9pPr>
                    </a:lstStyle>
                    <a:p>
                      <a:pPr algn="ctr">
                        <a:spcBef>
                          <a:spcPts val="600"/>
                        </a:spcBef>
                        <a:spcAft>
                          <a:spcPts val="0"/>
                        </a:spcAft>
                      </a:pPr>
                      <a:r>
                        <a:rPr lang="en-CA" sz="1600">
                          <a:effectLst/>
                        </a:rPr>
                        <a:t>TMA555555</a:t>
                      </a:r>
                      <a:endParaRPr lang="en-US" sz="1600">
                        <a:effectLst/>
                        <a:latin typeface="Times New Roman" panose="02020603050405020304" pitchFamily="18" charset="0"/>
                        <a:ea typeface="Times New Roman" panose="02020603050405020304" pitchFamily="18" charset="0"/>
                      </a:endParaRPr>
                    </a:p>
                  </a:txBody>
                  <a:tcPr marL="68580" marR="68580" marT="635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2DEEF"/>
                    </a:solidFill>
                  </a:tcPr>
                </a:tc>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9pPr>
                    </a:lstStyle>
                    <a:p>
                      <a:pPr algn="ctr">
                        <a:spcBef>
                          <a:spcPts val="600"/>
                        </a:spcBef>
                        <a:spcAft>
                          <a:spcPts val="0"/>
                        </a:spcAft>
                      </a:pPr>
                      <a:r>
                        <a:rPr lang="en-CA" sz="1600">
                          <a:effectLst/>
                        </a:rPr>
                        <a:t>July 6, 2015</a:t>
                      </a:r>
                      <a:endParaRPr lang="en-US" sz="1600">
                        <a:effectLst/>
                        <a:latin typeface="Times New Roman" panose="02020603050405020304" pitchFamily="18" charset="0"/>
                        <a:ea typeface="Times New Roman" panose="02020603050405020304" pitchFamily="18" charset="0"/>
                      </a:endParaRPr>
                    </a:p>
                  </a:txBody>
                  <a:tcPr marL="0" marR="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2DEEF"/>
                    </a:solidFill>
                  </a:tcPr>
                </a:tc>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9pPr>
                    </a:lstStyle>
                    <a:p>
                      <a:pPr algn="ctr">
                        <a:spcBef>
                          <a:spcPts val="600"/>
                        </a:spcBef>
                        <a:spcAft>
                          <a:spcPts val="0"/>
                        </a:spcAft>
                      </a:pPr>
                      <a:r>
                        <a:rPr lang="en-CA" sz="1600">
                          <a:effectLst/>
                        </a:rPr>
                        <a:t>Granted</a:t>
                      </a:r>
                      <a:endParaRPr lang="en-US" sz="1600">
                        <a:effectLst/>
                        <a:latin typeface="Times New Roman" panose="02020603050405020304" pitchFamily="18" charset="0"/>
                        <a:ea typeface="Times New Roman" panose="02020603050405020304" pitchFamily="18" charset="0"/>
                      </a:endParaRPr>
                    </a:p>
                  </a:txBody>
                  <a:tcPr marL="68580" marR="68580" marT="635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2DEEF"/>
                    </a:solidFill>
                  </a:tcPr>
                </a:tc>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9pPr>
                    </a:lstStyle>
                    <a:p>
                      <a:pPr>
                        <a:spcBef>
                          <a:spcPts val="600"/>
                        </a:spcBef>
                        <a:spcAft>
                          <a:spcPts val="0"/>
                        </a:spcAft>
                      </a:pPr>
                      <a:r>
                        <a:rPr lang="en-CA" sz="1600">
                          <a:effectLst/>
                        </a:rPr>
                        <a:t>Covers use of Palette</a:t>
                      </a:r>
                      <a:r>
                        <a:rPr lang="en-CA" sz="1600" baseline="0">
                          <a:effectLst/>
                        </a:rPr>
                        <a:t> PV’s logo</a:t>
                      </a:r>
                      <a:endParaRPr lang="en-US" sz="1600">
                        <a:effectLst/>
                        <a:latin typeface="Times New Roman" panose="02020603050405020304" pitchFamily="18" charset="0"/>
                        <a:ea typeface="Times New Roman" panose="02020603050405020304" pitchFamily="18" charset="0"/>
                      </a:endParaRPr>
                    </a:p>
                  </a:txBody>
                  <a:tcPr marL="68580" marR="68580" marT="635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2DEEF"/>
                    </a:solidFill>
                  </a:tcPr>
                </a:tc>
                <a:extLst>
                  <a:ext uri="{0D108BD9-81ED-4DB2-BD59-A6C34878D82A}">
                    <a16:rowId xmlns:a16="http://schemas.microsoft.com/office/drawing/2014/main" val="1755102253"/>
                  </a:ext>
                </a:extLst>
              </a:tr>
            </a:tbl>
          </a:graphicData>
        </a:graphic>
      </p:graphicFrame>
    </p:spTree>
    <p:extLst>
      <p:ext uri="{BB962C8B-B14F-4D97-AF65-F5344CB8AC3E}">
        <p14:creationId xmlns:p14="http://schemas.microsoft.com/office/powerpoint/2010/main" val="3154644255"/>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B18027-D5B5-4746-B521-4ED703C2A228}"/>
              </a:ext>
            </a:extLst>
          </p:cNvPr>
          <p:cNvSpPr>
            <a:spLocks noGrp="1"/>
          </p:cNvSpPr>
          <p:nvPr>
            <p:ph type="title"/>
          </p:nvPr>
        </p:nvSpPr>
        <p:spPr/>
        <p:txBody>
          <a:bodyPr/>
          <a:lstStyle/>
          <a:p>
            <a:r>
              <a:rPr lang="en-CA" b="1">
                <a:solidFill>
                  <a:srgbClr val="09708A"/>
                </a:solidFill>
                <a:latin typeface="Calibri" panose="020F0502020204030204" pitchFamily="34" charset="0"/>
              </a:rPr>
              <a:t>Intellectual Property</a:t>
            </a:r>
            <a:endParaRPr lang="en-CA"/>
          </a:p>
        </p:txBody>
      </p:sp>
      <p:sp>
        <p:nvSpPr>
          <p:cNvPr id="3" name="Content Placeholder 1">
            <a:extLst>
              <a:ext uri="{FF2B5EF4-FFF2-40B4-BE49-F238E27FC236}">
                <a16:creationId xmlns:a16="http://schemas.microsoft.com/office/drawing/2014/main" id="{922ED963-CC4C-4B53-AAF5-75198906567E}"/>
              </a:ext>
            </a:extLst>
          </p:cNvPr>
          <p:cNvSpPr txBox="1">
            <a:spLocks/>
          </p:cNvSpPr>
          <p:nvPr/>
        </p:nvSpPr>
        <p:spPr>
          <a:xfrm>
            <a:off x="330200" y="1077095"/>
            <a:ext cx="8483600" cy="367250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spcAft>
                <a:spcPts val="1200"/>
              </a:spcAft>
              <a:buFont typeface="Arial" panose="020B0604020202020204" pitchFamily="34" charset="0"/>
              <a:buChar char="•"/>
              <a:defRPr lang="en-US" sz="2200" kern="1200">
                <a:solidFill>
                  <a:schemeClr val="tx1"/>
                </a:solidFill>
                <a:latin typeface="Calibri" charset="0"/>
                <a:ea typeface="+mn-ea"/>
                <a:cs typeface="+mn-cs"/>
              </a:defRPr>
            </a:lvl1pPr>
            <a:lvl2pPr marL="685800" indent="-228600" algn="l" defTabSz="914400" rtl="0" eaLnBrk="1" latinLnBrk="0" hangingPunct="1">
              <a:lnSpc>
                <a:spcPct val="90000"/>
              </a:lnSpc>
              <a:spcBef>
                <a:spcPts val="500"/>
              </a:spcBef>
              <a:spcAft>
                <a:spcPts val="1200"/>
              </a:spcAft>
              <a:buFont typeface="Arial" panose="020B0604020202020204" pitchFamily="34" charset="0"/>
              <a:buChar char="•"/>
              <a:defRPr lang="en-US" sz="1800" kern="1200">
                <a:solidFill>
                  <a:schemeClr val="tx1"/>
                </a:solidFill>
                <a:latin typeface="+mn-lt"/>
                <a:ea typeface="+mn-ea"/>
                <a:cs typeface="+mn-cs"/>
              </a:defRPr>
            </a:lvl2pPr>
            <a:lvl3pPr marL="1139825" indent="-228600" algn="l" defTabSz="914400" rtl="0" eaLnBrk="1" latinLnBrk="0" hangingPunct="1">
              <a:lnSpc>
                <a:spcPct val="50000"/>
              </a:lnSpc>
              <a:spcBef>
                <a:spcPts val="500"/>
              </a:spcBef>
              <a:spcAft>
                <a:spcPts val="600"/>
              </a:spcAft>
              <a:buFont typeface="Calibri" panose="020F0502020204030204" pitchFamily="34" charset="0"/>
              <a:buChar char="-"/>
              <a:defRPr lang="en-US" sz="1600" kern="1200">
                <a:solidFill>
                  <a:schemeClr val="tx1"/>
                </a:solidFill>
                <a:latin typeface="+mn-lt"/>
                <a:ea typeface="+mn-ea"/>
                <a:cs typeface="+mn-cs"/>
              </a:defRPr>
            </a:lvl3pPr>
            <a:lvl4pPr marL="1603375" indent="-228600" algn="l" defTabSz="914400" rtl="0" eaLnBrk="1" latinLnBrk="0" hangingPunct="1">
              <a:lnSpc>
                <a:spcPct val="50000"/>
              </a:lnSpc>
              <a:spcBef>
                <a:spcPts val="500"/>
              </a:spcBef>
              <a:spcAft>
                <a:spcPts val="600"/>
              </a:spcAft>
              <a:buFont typeface="Calibri" panose="020F0502020204030204" pitchFamily="34" charset="0"/>
              <a:buChar char="-"/>
              <a:defRPr sz="1400" kern="1200">
                <a:solidFill>
                  <a:schemeClr val="tx1"/>
                </a:solidFill>
                <a:latin typeface="+mn-lt"/>
                <a:ea typeface="+mn-ea"/>
                <a:cs typeface="+mn-cs"/>
              </a:defRPr>
            </a:lvl4pPr>
            <a:lvl5pPr marL="2054225" indent="-228600" algn="l" defTabSz="914400" rtl="0" eaLnBrk="1" latinLnBrk="0" hangingPunct="1">
              <a:lnSpc>
                <a:spcPct val="50000"/>
              </a:lnSpc>
              <a:spcBef>
                <a:spcPts val="500"/>
              </a:spcBef>
              <a:spcAft>
                <a:spcPts val="600"/>
              </a:spcAft>
              <a:buFont typeface="Arial" panose="020B0604020202020204" pitchFamily="34" charset="0"/>
              <a:buChar char="•"/>
              <a:defRPr lang="en-US" sz="1800" kern="1200" baseline="0">
                <a:solidFill>
                  <a:schemeClr val="tx1"/>
                </a:solidFill>
                <a:latin typeface="Calibri"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1200"/>
              </a:spcAft>
              <a:buClrTx/>
              <a:buSzTx/>
              <a:buFont typeface="Arial" panose="020B0604020202020204" pitchFamily="34" charset="0"/>
              <a:buNone/>
              <a:tabLst/>
              <a:defRPr/>
            </a:pPr>
            <a:r>
              <a:rPr kumimoji="0" lang="en-CA" sz="1600" b="0" i="0" u="none" strike="noStrike" kern="1200" cap="none" spc="0" normalizeH="0" baseline="0" noProof="0">
                <a:ln>
                  <a:noFill/>
                </a:ln>
                <a:solidFill>
                  <a:sysClr val="windowText" lastClr="000000"/>
                </a:solidFill>
                <a:effectLst/>
                <a:uLnTx/>
                <a:uFillTx/>
                <a:latin typeface="Calibri" panose="020F0502020204030204" pitchFamily="34" charset="0"/>
              </a:rPr>
              <a:t>Please give a brief summary of your project scope and objectives, focusing on how this project solves an industry problem.</a:t>
            </a:r>
          </a:p>
          <a:p>
            <a:pPr marL="228600" marR="0" lvl="0" indent="-228600" algn="l" defTabSz="914400" rtl="0" eaLnBrk="1" fontAlgn="auto" latinLnBrk="0" hangingPunct="1">
              <a:lnSpc>
                <a:spcPct val="90000"/>
              </a:lnSpc>
              <a:spcBef>
                <a:spcPts val="1000"/>
              </a:spcBef>
              <a:spcAft>
                <a:spcPts val="1200"/>
              </a:spcAft>
              <a:buClrTx/>
              <a:buSzTx/>
              <a:buFont typeface="Arial" panose="020B0604020202020204" pitchFamily="34" charset="0"/>
              <a:buChar char="•"/>
              <a:tabLst/>
              <a:defRPr/>
            </a:pPr>
            <a:r>
              <a:rPr kumimoji="0" lang="en-CA" sz="1600" b="0" i="0" u="none" strike="noStrike" kern="1200" cap="none" spc="0" normalizeH="0" baseline="0" noProof="0">
                <a:ln>
                  <a:noFill/>
                </a:ln>
                <a:solidFill>
                  <a:sysClr val="windowText" lastClr="000000"/>
                </a:solidFill>
                <a:effectLst/>
                <a:uLnTx/>
                <a:uFillTx/>
                <a:latin typeface="Calibri" panose="020F0502020204030204" pitchFamily="34" charset="0"/>
              </a:rPr>
              <a:t>Palette PV’s modules overcome the cost, material, and aesthetic challenges associated with current BIPV systems. </a:t>
            </a:r>
          </a:p>
          <a:p>
            <a:pPr marL="228600" marR="0" lvl="0" indent="-228600" algn="l" defTabSz="914400" rtl="0" eaLnBrk="1" fontAlgn="auto" latinLnBrk="0" hangingPunct="1">
              <a:lnSpc>
                <a:spcPct val="90000"/>
              </a:lnSpc>
              <a:spcBef>
                <a:spcPts val="1000"/>
              </a:spcBef>
              <a:spcAft>
                <a:spcPts val="1200"/>
              </a:spcAft>
              <a:buClrTx/>
              <a:buSzTx/>
              <a:buFont typeface="Arial" panose="020B0604020202020204" pitchFamily="34" charset="0"/>
              <a:buChar char="•"/>
              <a:tabLst/>
              <a:defRPr/>
            </a:pPr>
            <a:r>
              <a:rPr kumimoji="0" lang="en-CA" sz="1600" b="0" i="0" u="none" strike="noStrike" kern="1200" cap="none" spc="0" normalizeH="0" baseline="0" noProof="0">
                <a:ln>
                  <a:noFill/>
                </a:ln>
                <a:solidFill>
                  <a:sysClr val="windowText" lastClr="000000"/>
                </a:solidFill>
                <a:effectLst/>
                <a:uLnTx/>
                <a:uFillTx/>
                <a:latin typeface="Calibri" panose="020F0502020204030204" pitchFamily="34" charset="0"/>
              </a:rPr>
              <a:t>The project will take place over 33 months and will demonstrate Palette’s modules in a commercial setting, which will provide real-world proof of concept to potential customers.  </a:t>
            </a:r>
          </a:p>
          <a:p>
            <a:pPr marL="228600" marR="0" lvl="0" indent="-228600" algn="l" defTabSz="914400" rtl="0" eaLnBrk="1" fontAlgn="auto" latinLnBrk="0" hangingPunct="1">
              <a:lnSpc>
                <a:spcPct val="90000"/>
              </a:lnSpc>
              <a:spcBef>
                <a:spcPts val="1000"/>
              </a:spcBef>
              <a:spcAft>
                <a:spcPts val="1200"/>
              </a:spcAft>
              <a:buClrTx/>
              <a:buSzTx/>
              <a:buFont typeface="Arial" panose="020B0604020202020204" pitchFamily="34" charset="0"/>
              <a:buChar char="•"/>
              <a:tabLst/>
              <a:defRPr/>
            </a:pPr>
            <a:r>
              <a:rPr kumimoji="0" lang="en-CA" sz="1600" b="0" i="0" u="none" strike="noStrike" kern="1200" cap="none" spc="0" normalizeH="0" baseline="0" noProof="0">
                <a:ln>
                  <a:noFill/>
                </a:ln>
                <a:solidFill>
                  <a:sysClr val="windowText" lastClr="000000"/>
                </a:solidFill>
                <a:effectLst/>
                <a:uLnTx/>
                <a:uFillTx/>
                <a:latin typeface="Calibri" panose="020F0502020204030204" pitchFamily="34" charset="0"/>
              </a:rPr>
              <a:t>The North American market is currently $225M – Palette will initially target 3%</a:t>
            </a:r>
          </a:p>
          <a:p>
            <a:pPr marL="228600" marR="0" lvl="0" indent="-228600" algn="l" defTabSz="914400" rtl="0" eaLnBrk="1" fontAlgn="auto" latinLnBrk="0" hangingPunct="1">
              <a:lnSpc>
                <a:spcPct val="90000"/>
              </a:lnSpc>
              <a:spcBef>
                <a:spcPts val="1000"/>
              </a:spcBef>
              <a:spcAft>
                <a:spcPts val="1200"/>
              </a:spcAft>
              <a:buClrTx/>
              <a:buSzTx/>
              <a:buFont typeface="Arial" panose="020B0604020202020204" pitchFamily="34" charset="0"/>
              <a:buChar char="•"/>
              <a:tabLst/>
              <a:defRPr/>
            </a:pPr>
            <a:r>
              <a:rPr kumimoji="0" lang="en-CA" sz="1600" b="0" i="0" u="none" strike="noStrike" kern="1200" cap="none" spc="0" normalizeH="0" baseline="0" noProof="0">
                <a:ln>
                  <a:noFill/>
                </a:ln>
                <a:solidFill>
                  <a:sysClr val="windowText" lastClr="000000"/>
                </a:solidFill>
                <a:effectLst/>
                <a:uLnTx/>
                <a:uFillTx/>
                <a:latin typeface="Calibri" panose="020F0502020204030204" pitchFamily="34" charset="0"/>
              </a:rPr>
              <a:t>Potential environmental benefits are emissions reductions of 37.5 </a:t>
            </a:r>
            <a:r>
              <a:rPr kumimoji="0" lang="en-CA" sz="1600" b="0" i="0" u="none" strike="noStrike" kern="1200" cap="none" spc="0" normalizeH="0" baseline="0" noProof="0" err="1">
                <a:ln>
                  <a:noFill/>
                </a:ln>
                <a:solidFill>
                  <a:sysClr val="windowText" lastClr="000000"/>
                </a:solidFill>
                <a:effectLst/>
                <a:uLnTx/>
                <a:uFillTx/>
                <a:latin typeface="Calibri" panose="020F0502020204030204" pitchFamily="34" charset="0"/>
              </a:rPr>
              <a:t>kilotonnes</a:t>
            </a:r>
            <a:r>
              <a:rPr kumimoji="0" lang="en-CA" sz="1600" b="0" i="0" u="none" strike="noStrike" kern="1200" cap="none" spc="0" normalizeH="0" baseline="0" noProof="0">
                <a:ln>
                  <a:noFill/>
                </a:ln>
                <a:solidFill>
                  <a:sysClr val="windowText" lastClr="000000"/>
                </a:solidFill>
                <a:effectLst/>
                <a:uLnTx/>
                <a:uFillTx/>
                <a:latin typeface="Calibri" panose="020F0502020204030204" pitchFamily="34" charset="0"/>
              </a:rPr>
              <a:t> of CO</a:t>
            </a:r>
            <a:r>
              <a:rPr kumimoji="0" lang="en-CA" sz="1600" b="0" i="0" u="none" strike="noStrike" kern="1200" cap="none" spc="0" normalizeH="0" baseline="-25000" noProof="0">
                <a:ln>
                  <a:noFill/>
                </a:ln>
                <a:solidFill>
                  <a:sysClr val="windowText" lastClr="000000"/>
                </a:solidFill>
                <a:effectLst/>
                <a:uLnTx/>
                <a:uFillTx/>
                <a:latin typeface="Calibri" panose="020F0502020204030204" pitchFamily="34" charset="0"/>
              </a:rPr>
              <a:t>2</a:t>
            </a:r>
            <a:r>
              <a:rPr kumimoji="0" lang="en-CA" sz="1600" b="0" i="0" u="none" strike="noStrike" kern="1200" cap="none" spc="0" normalizeH="0" baseline="0" noProof="0">
                <a:ln>
                  <a:noFill/>
                </a:ln>
                <a:solidFill>
                  <a:sysClr val="windowText" lastClr="000000"/>
                </a:solidFill>
                <a:effectLst/>
                <a:uLnTx/>
                <a:uFillTx/>
                <a:latin typeface="Calibri" panose="020F0502020204030204" pitchFamily="34" charset="0"/>
              </a:rPr>
              <a:t>e within 5 years of commercialization </a:t>
            </a:r>
          </a:p>
          <a:p>
            <a:pPr marL="228600" marR="0" lvl="0" indent="-228600" algn="l" defTabSz="914400" rtl="0" eaLnBrk="1" fontAlgn="auto" latinLnBrk="0" hangingPunct="1">
              <a:lnSpc>
                <a:spcPct val="90000"/>
              </a:lnSpc>
              <a:spcBef>
                <a:spcPts val="1000"/>
              </a:spcBef>
              <a:spcAft>
                <a:spcPts val="1200"/>
              </a:spcAft>
              <a:buClrTx/>
              <a:buSzTx/>
              <a:buFont typeface="Arial" panose="020B0604020202020204" pitchFamily="34" charset="0"/>
              <a:buChar char="•"/>
              <a:tabLst/>
              <a:defRPr/>
            </a:pPr>
            <a:endParaRPr kumimoji="0" lang="en-CA" sz="2200" b="0" i="0" u="none" strike="noStrike" kern="1200" cap="none" spc="0" normalizeH="0" baseline="0" noProof="0">
              <a:ln>
                <a:noFill/>
              </a:ln>
              <a:solidFill>
                <a:sysClr val="windowText" lastClr="000000"/>
              </a:solidFill>
              <a:effectLst/>
              <a:uLnTx/>
              <a:uFillTx/>
              <a:latin typeface="Calibri" charset="0"/>
              <a:ea typeface="+mn-ea"/>
              <a:cs typeface="+mn-cs"/>
            </a:endParaRPr>
          </a:p>
          <a:p>
            <a:pPr marL="228600" marR="0" lvl="0" indent="-228600" algn="l" defTabSz="914400" rtl="0" eaLnBrk="1" fontAlgn="auto" latinLnBrk="0" hangingPunct="1">
              <a:lnSpc>
                <a:spcPct val="90000"/>
              </a:lnSpc>
              <a:spcBef>
                <a:spcPts val="1000"/>
              </a:spcBef>
              <a:spcAft>
                <a:spcPts val="1200"/>
              </a:spcAft>
              <a:buClrTx/>
              <a:buSzTx/>
              <a:buFont typeface="Arial" panose="020B0604020202020204" pitchFamily="34" charset="0"/>
              <a:buChar char="•"/>
              <a:tabLst/>
              <a:defRPr/>
            </a:pPr>
            <a:endParaRPr kumimoji="0" lang="en-CA" sz="2200" b="0" i="0" u="none" strike="noStrike" kern="1200" cap="none" spc="0" normalizeH="0" baseline="0" noProof="0">
              <a:ln>
                <a:noFill/>
              </a:ln>
              <a:solidFill>
                <a:sysClr val="windowText" lastClr="000000"/>
              </a:solidFill>
              <a:effectLst/>
              <a:uLnTx/>
              <a:uFillTx/>
              <a:latin typeface="Calibri" charset="0"/>
              <a:ea typeface="+mn-ea"/>
              <a:cs typeface="+mn-cs"/>
            </a:endParaRPr>
          </a:p>
        </p:txBody>
      </p:sp>
    </p:spTree>
    <p:extLst>
      <p:ext uri="{BB962C8B-B14F-4D97-AF65-F5344CB8AC3E}">
        <p14:creationId xmlns:p14="http://schemas.microsoft.com/office/powerpoint/2010/main" val="955241809"/>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BA1F86-3C4B-4162-9233-4ACC2A815D92}"/>
              </a:ext>
            </a:extLst>
          </p:cNvPr>
          <p:cNvSpPr>
            <a:spLocks noGrp="1"/>
          </p:cNvSpPr>
          <p:nvPr>
            <p:ph type="title"/>
          </p:nvPr>
        </p:nvSpPr>
        <p:spPr/>
        <p:txBody>
          <a:bodyPr/>
          <a:lstStyle/>
          <a:p>
            <a:r>
              <a:rPr lang="en-CA" b="1">
                <a:solidFill>
                  <a:srgbClr val="09708A"/>
                </a:solidFill>
                <a:latin typeface="Calibri" panose="020F0502020204030204" pitchFamily="34" charset="0"/>
              </a:rPr>
              <a:t>Media Ready Description</a:t>
            </a:r>
            <a:endParaRPr lang="en-CA"/>
          </a:p>
        </p:txBody>
      </p:sp>
      <p:sp>
        <p:nvSpPr>
          <p:cNvPr id="3" name="Content Placeholder 1">
            <a:extLst>
              <a:ext uri="{FF2B5EF4-FFF2-40B4-BE49-F238E27FC236}">
                <a16:creationId xmlns:a16="http://schemas.microsoft.com/office/drawing/2014/main" id="{22497482-FADC-4256-8C82-CFA02A84EEEC}"/>
              </a:ext>
            </a:extLst>
          </p:cNvPr>
          <p:cNvSpPr txBox="1">
            <a:spLocks/>
          </p:cNvSpPr>
          <p:nvPr/>
        </p:nvSpPr>
        <p:spPr>
          <a:xfrm>
            <a:off x="330200" y="1106293"/>
            <a:ext cx="8483600" cy="2355574"/>
          </a:xfrm>
          <a:prstGeom prst="rect">
            <a:avLst/>
          </a:prstGeom>
        </p:spPr>
        <p:txBody>
          <a:bodyPr>
            <a:normAutofit/>
          </a:bodyPr>
          <a:lstStyle>
            <a:defPPr marR="0" lvl="0" algn="l" rtl="0">
              <a:lnSpc>
                <a:spcPct val="100000"/>
              </a:lnSpc>
              <a:spcBef>
                <a:spcPct val="0"/>
              </a:spcBef>
              <a:spcAft>
                <a:spcPct val="0"/>
              </a:spcAft>
            </a:defPPr>
            <a:lvl1pPr marR="0" lvl="0" algn="l" rtl="0" eaLnBrk="1" hangingPunct="1">
              <a:lnSpc>
                <a:spcPct val="100000"/>
              </a:lnSpc>
              <a:spcBef>
                <a:spcPct val="0"/>
              </a:spcBef>
              <a:spcAft>
                <a:spcPct val="0"/>
              </a:spcAft>
              <a:buClr>
                <a:srgbClr val="000000"/>
              </a:buClr>
              <a:buFont typeface="Arial"/>
              <a:defRPr sz="1400" b="0" i="0" u="none" strike="noStrike" cap="none">
                <a:solidFill>
                  <a:srgbClr val="000000"/>
                </a:solidFill>
                <a:latin typeface="Pluto Sans Regular" panose="02000000000000000000" pitchFamily="50" charset="0"/>
                <a:ea typeface="Pluto Sans Regular" panose="02000000000000000000" pitchFamily="50" charset="0"/>
                <a:cs typeface="Arial"/>
                <a:sym typeface="Arial"/>
              </a:defRPr>
            </a:lvl1pPr>
            <a:lvl2pPr marR="0" lvl="1" algn="l" rtl="0" eaLnBrk="1" hangingPunct="1">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9pPr>
          </a:lstStyle>
          <a:p>
            <a:r>
              <a:rPr lang="en-CA" sz="2000">
                <a:latin typeface="Calibri" panose="020F0502020204030204" pitchFamily="34" charset="0"/>
              </a:rPr>
              <a:t>Palette PV is a building-integrated photovoltaic module producer and provider. The company specializes in high-efficiency, aesthetically neutral/pleasing window-based or shell-mounted modules. Palette is a Calgary-based company working to create a product that can be easily integrated into commercial buildings to provide energy flexibility without compromising the aesthetic of the design. </a:t>
            </a:r>
            <a:endParaRPr lang="en-CA" sz="2000">
              <a:latin typeface="Calibri" panose="020F0502020204030204" pitchFamily="34" charset="0"/>
              <a:hlinkClick r:id="rId2"/>
            </a:endParaRPr>
          </a:p>
        </p:txBody>
      </p:sp>
    </p:spTree>
    <p:extLst>
      <p:ext uri="{BB962C8B-B14F-4D97-AF65-F5344CB8AC3E}">
        <p14:creationId xmlns:p14="http://schemas.microsoft.com/office/powerpoint/2010/main" val="1059503969"/>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83E668-DFB1-4845-B9EF-914452E59ACC}"/>
              </a:ext>
            </a:extLst>
          </p:cNvPr>
          <p:cNvSpPr>
            <a:spLocks noGrp="1"/>
          </p:cNvSpPr>
          <p:nvPr>
            <p:ph type="title"/>
          </p:nvPr>
        </p:nvSpPr>
        <p:spPr/>
        <p:txBody>
          <a:bodyPr/>
          <a:lstStyle/>
          <a:p>
            <a:r>
              <a:rPr lang="en-CA" sz="3200" b="1">
                <a:solidFill>
                  <a:srgbClr val="09708A"/>
                </a:solidFill>
                <a:latin typeface="+mj-lt"/>
              </a:rPr>
              <a:t>Define The Sustainability Problem</a:t>
            </a:r>
            <a:endParaRPr lang="en-CA">
              <a:latin typeface="+mj-lt"/>
            </a:endParaRPr>
          </a:p>
        </p:txBody>
      </p:sp>
      <p:sp>
        <p:nvSpPr>
          <p:cNvPr id="3" name="TextBox 2">
            <a:extLst>
              <a:ext uri="{FF2B5EF4-FFF2-40B4-BE49-F238E27FC236}">
                <a16:creationId xmlns:a16="http://schemas.microsoft.com/office/drawing/2014/main" id="{CC16A917-F727-4C2E-91C6-8DCB916FF79B}"/>
              </a:ext>
            </a:extLst>
          </p:cNvPr>
          <p:cNvSpPr txBox="1"/>
          <p:nvPr/>
        </p:nvSpPr>
        <p:spPr>
          <a:xfrm>
            <a:off x="379827" y="1069145"/>
            <a:ext cx="8187397" cy="3209084"/>
          </a:xfrm>
          <a:prstGeom prst="rect">
            <a:avLst/>
          </a:prstGeom>
          <a:noFill/>
        </p:spPr>
        <p:txBody>
          <a:bodyPr wrap="square" rtlCol="0">
            <a:spAutoFit/>
          </a:bodyPr>
          <a:lstStyle/>
          <a:p>
            <a:pPr marL="228600" lvl="0" indent="-228600">
              <a:lnSpc>
                <a:spcPct val="90000"/>
              </a:lnSpc>
              <a:spcBef>
                <a:spcPts val="1000"/>
              </a:spcBef>
              <a:spcAft>
                <a:spcPts val="1200"/>
              </a:spcAft>
              <a:buClrTx/>
              <a:buFont typeface="Arial" panose="020B0604020202020204" pitchFamily="34" charset="0"/>
              <a:buChar char="•"/>
            </a:pPr>
            <a:r>
              <a:rPr lang="en-CA" sz="1200" kern="1200">
                <a:solidFill>
                  <a:prstClr val="black"/>
                </a:solidFill>
                <a:latin typeface="+mn-lt"/>
                <a:ea typeface="+mn-ea"/>
                <a:cs typeface="+mn-cs"/>
              </a:rPr>
              <a:t>Integrating PV modules into buildings faces several hurdles:</a:t>
            </a:r>
          </a:p>
          <a:p>
            <a:pPr marL="685800" lvl="1" indent="-228600">
              <a:lnSpc>
                <a:spcPct val="90000"/>
              </a:lnSpc>
              <a:spcBef>
                <a:spcPts val="500"/>
              </a:spcBef>
              <a:spcAft>
                <a:spcPts val="1200"/>
              </a:spcAft>
              <a:buClrTx/>
              <a:buFont typeface="Arial" panose="020B0604020202020204" pitchFamily="34" charset="0"/>
              <a:buChar char="•"/>
            </a:pPr>
            <a:r>
              <a:rPr lang="en-CA" sz="1200" kern="1200">
                <a:solidFill>
                  <a:prstClr val="black"/>
                </a:solidFill>
                <a:latin typeface="+mn-lt"/>
                <a:ea typeface="+mn-ea"/>
                <a:cs typeface="+mn-cs"/>
              </a:rPr>
              <a:t>Cost vs ability to harness energy  (the levelized cost of electricity for BIPV is significantly higher than ground-mounted or rooftop PV, largely because they are unable to track the sun and generally have less exposure).</a:t>
            </a:r>
          </a:p>
          <a:p>
            <a:pPr marL="685800" lvl="1" indent="-228600">
              <a:lnSpc>
                <a:spcPct val="90000"/>
              </a:lnSpc>
              <a:spcBef>
                <a:spcPts val="500"/>
              </a:spcBef>
              <a:spcAft>
                <a:spcPts val="1200"/>
              </a:spcAft>
              <a:buClrTx/>
              <a:buFont typeface="Arial" panose="020B0604020202020204" pitchFamily="34" charset="0"/>
              <a:buChar char="•"/>
            </a:pPr>
            <a:r>
              <a:rPr lang="en-CA" sz="1200" kern="1200">
                <a:solidFill>
                  <a:prstClr val="black"/>
                </a:solidFill>
                <a:latin typeface="+mn-lt"/>
                <a:ea typeface="+mn-ea"/>
                <a:cs typeface="+mn-cs"/>
              </a:rPr>
              <a:t>Material limitations </a:t>
            </a:r>
          </a:p>
          <a:p>
            <a:pPr marL="1139825" lvl="2" indent="-228600">
              <a:lnSpc>
                <a:spcPct val="50000"/>
              </a:lnSpc>
              <a:spcBef>
                <a:spcPts val="500"/>
              </a:spcBef>
              <a:spcAft>
                <a:spcPts val="600"/>
              </a:spcAft>
              <a:buClrTx/>
              <a:buFont typeface="Calibri" panose="020F0502020204030204" pitchFamily="34" charset="0"/>
              <a:buChar char="-"/>
            </a:pPr>
            <a:r>
              <a:rPr lang="en-CA" sz="1200" kern="1200">
                <a:solidFill>
                  <a:prstClr val="black"/>
                </a:solidFill>
                <a:latin typeface="+mn-lt"/>
                <a:ea typeface="+mn-ea"/>
                <a:cs typeface="+mn-cs"/>
              </a:rPr>
              <a:t>Can be damaged by high winds and extreme precipitation.</a:t>
            </a:r>
          </a:p>
          <a:p>
            <a:pPr marL="1139825" lvl="2" indent="-228600">
              <a:lnSpc>
                <a:spcPct val="50000"/>
              </a:lnSpc>
              <a:spcBef>
                <a:spcPts val="500"/>
              </a:spcBef>
              <a:spcAft>
                <a:spcPts val="600"/>
              </a:spcAft>
              <a:buClrTx/>
              <a:buFont typeface="Calibri" panose="020F0502020204030204" pitchFamily="34" charset="0"/>
              <a:buChar char="-"/>
            </a:pPr>
            <a:r>
              <a:rPr lang="en-CA" sz="1200" kern="1200">
                <a:solidFill>
                  <a:prstClr val="black"/>
                </a:solidFill>
                <a:latin typeface="+mn-lt"/>
                <a:ea typeface="+mn-ea"/>
                <a:cs typeface="+mn-cs"/>
              </a:rPr>
              <a:t>Must adhere to strict material specifications and standards of construction industry. </a:t>
            </a:r>
          </a:p>
          <a:p>
            <a:pPr marL="685800" lvl="1" indent="-228600">
              <a:lnSpc>
                <a:spcPct val="90000"/>
              </a:lnSpc>
              <a:spcBef>
                <a:spcPts val="500"/>
              </a:spcBef>
              <a:spcAft>
                <a:spcPts val="1200"/>
              </a:spcAft>
              <a:buClrTx/>
              <a:buFont typeface="Arial" panose="020B0604020202020204" pitchFamily="34" charset="0"/>
              <a:buChar char="•"/>
            </a:pPr>
            <a:r>
              <a:rPr lang="en-CA" sz="1200" kern="1200">
                <a:solidFill>
                  <a:prstClr val="black"/>
                </a:solidFill>
                <a:latin typeface="+mn-lt"/>
                <a:ea typeface="+mn-ea"/>
                <a:cs typeface="+mn-cs"/>
              </a:rPr>
              <a:t>Today’s solutions are not aesthetically pleasing </a:t>
            </a:r>
          </a:p>
          <a:p>
            <a:pPr marL="228600" lvl="0" indent="-228600">
              <a:lnSpc>
                <a:spcPct val="90000"/>
              </a:lnSpc>
              <a:spcBef>
                <a:spcPts val="1000"/>
              </a:spcBef>
              <a:spcAft>
                <a:spcPts val="1200"/>
              </a:spcAft>
              <a:buClrTx/>
              <a:buFont typeface="Arial" panose="020B0604020202020204" pitchFamily="34" charset="0"/>
              <a:buChar char="•"/>
            </a:pPr>
            <a:r>
              <a:rPr lang="en-CA" sz="1200" kern="1200">
                <a:solidFill>
                  <a:prstClr val="black"/>
                </a:solidFill>
                <a:latin typeface="+mn-lt"/>
                <a:ea typeface="+mn-ea"/>
                <a:cs typeface="+mn-cs"/>
              </a:rPr>
              <a:t>Palette PV has developed an affordable module that is easily integrated to the roofs and sides of existing or new buildings.</a:t>
            </a:r>
          </a:p>
          <a:p>
            <a:pPr marL="685800" lvl="1" indent="-228600">
              <a:lnSpc>
                <a:spcPct val="90000"/>
              </a:lnSpc>
              <a:spcBef>
                <a:spcPts val="500"/>
              </a:spcBef>
              <a:spcAft>
                <a:spcPts val="1200"/>
              </a:spcAft>
              <a:buClrTx/>
              <a:buFont typeface="Arial" panose="020B0604020202020204" pitchFamily="34" charset="0"/>
              <a:buChar char="•"/>
            </a:pPr>
            <a:r>
              <a:rPr lang="en-CA" sz="1200" kern="1200">
                <a:solidFill>
                  <a:prstClr val="black"/>
                </a:solidFill>
                <a:latin typeface="+mn-lt"/>
                <a:ea typeface="+mn-ea"/>
                <a:cs typeface="+mn-cs"/>
              </a:rPr>
              <a:t>The technology leverages wavelength shifting technology and optimized microscopic solar cells, meets commercial building codes in all Canadian jurisdictions, can be tuned to nearly any colour (without efficiency losses), and can be installed on existing or new buildings.  </a:t>
            </a:r>
          </a:p>
        </p:txBody>
      </p:sp>
    </p:spTree>
    <p:extLst>
      <p:ext uri="{BB962C8B-B14F-4D97-AF65-F5344CB8AC3E}">
        <p14:creationId xmlns:p14="http://schemas.microsoft.com/office/powerpoint/2010/main" val="1395347724"/>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8202E0-2C08-4632-94E0-45AC1824AF4B}"/>
              </a:ext>
            </a:extLst>
          </p:cNvPr>
          <p:cNvSpPr>
            <a:spLocks noGrp="1"/>
          </p:cNvSpPr>
          <p:nvPr>
            <p:ph type="title"/>
          </p:nvPr>
        </p:nvSpPr>
        <p:spPr/>
        <p:txBody>
          <a:bodyPr/>
          <a:lstStyle/>
          <a:p>
            <a:r>
              <a:rPr lang="en-CA" sz="3200" b="1">
                <a:solidFill>
                  <a:srgbClr val="09708A"/>
                </a:solidFill>
                <a:latin typeface="Calibri" panose="020F0502020204030204" pitchFamily="34" charset="0"/>
              </a:rPr>
              <a:t>Environmental Benefits - Qualitative</a:t>
            </a:r>
            <a:endParaRPr lang="en-CA"/>
          </a:p>
        </p:txBody>
      </p:sp>
      <p:sp>
        <p:nvSpPr>
          <p:cNvPr id="3" name="Content Placeholder 1">
            <a:extLst>
              <a:ext uri="{FF2B5EF4-FFF2-40B4-BE49-F238E27FC236}">
                <a16:creationId xmlns:a16="http://schemas.microsoft.com/office/drawing/2014/main" id="{9A36600C-AD3E-4E9C-9964-9E0E7B321FD8}"/>
              </a:ext>
            </a:extLst>
          </p:cNvPr>
          <p:cNvSpPr txBox="1">
            <a:spLocks/>
          </p:cNvSpPr>
          <p:nvPr/>
        </p:nvSpPr>
        <p:spPr>
          <a:xfrm>
            <a:off x="348700" y="1133367"/>
            <a:ext cx="8483600" cy="339643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spcAft>
                <a:spcPts val="1200"/>
              </a:spcAft>
              <a:buFont typeface="Arial" panose="020B0604020202020204" pitchFamily="34" charset="0"/>
              <a:buChar char="•"/>
              <a:defRPr lang="en-US" sz="2200" kern="1200">
                <a:solidFill>
                  <a:schemeClr val="tx1"/>
                </a:solidFill>
                <a:latin typeface="Calibri" charset="0"/>
                <a:ea typeface="+mn-ea"/>
                <a:cs typeface="+mn-cs"/>
              </a:defRPr>
            </a:lvl1pPr>
            <a:lvl2pPr marL="685800" indent="-228600" algn="l" defTabSz="914400" rtl="0" eaLnBrk="1" latinLnBrk="0" hangingPunct="1">
              <a:lnSpc>
                <a:spcPct val="90000"/>
              </a:lnSpc>
              <a:spcBef>
                <a:spcPts val="500"/>
              </a:spcBef>
              <a:spcAft>
                <a:spcPts val="1200"/>
              </a:spcAft>
              <a:buFont typeface="Arial" panose="020B0604020202020204" pitchFamily="34" charset="0"/>
              <a:buChar char="•"/>
              <a:defRPr lang="en-US" sz="1800" kern="1200">
                <a:solidFill>
                  <a:schemeClr val="tx1"/>
                </a:solidFill>
                <a:latin typeface="+mn-lt"/>
                <a:ea typeface="+mn-ea"/>
                <a:cs typeface="+mn-cs"/>
              </a:defRPr>
            </a:lvl2pPr>
            <a:lvl3pPr marL="1139825" indent="-228600" algn="l" defTabSz="914400" rtl="0" eaLnBrk="1" latinLnBrk="0" hangingPunct="1">
              <a:lnSpc>
                <a:spcPct val="50000"/>
              </a:lnSpc>
              <a:spcBef>
                <a:spcPts val="500"/>
              </a:spcBef>
              <a:spcAft>
                <a:spcPts val="600"/>
              </a:spcAft>
              <a:buFont typeface="Calibri" panose="020F0502020204030204" pitchFamily="34" charset="0"/>
              <a:buChar char="-"/>
              <a:defRPr lang="en-US" sz="1600" kern="1200">
                <a:solidFill>
                  <a:schemeClr val="tx1"/>
                </a:solidFill>
                <a:latin typeface="+mn-lt"/>
                <a:ea typeface="+mn-ea"/>
                <a:cs typeface="+mn-cs"/>
              </a:defRPr>
            </a:lvl3pPr>
            <a:lvl4pPr marL="1603375" indent="-228600" algn="l" defTabSz="914400" rtl="0" eaLnBrk="1" latinLnBrk="0" hangingPunct="1">
              <a:lnSpc>
                <a:spcPct val="50000"/>
              </a:lnSpc>
              <a:spcBef>
                <a:spcPts val="500"/>
              </a:spcBef>
              <a:spcAft>
                <a:spcPts val="600"/>
              </a:spcAft>
              <a:buFont typeface="Calibri" panose="020F0502020204030204" pitchFamily="34" charset="0"/>
              <a:buChar char="-"/>
              <a:defRPr sz="1400" kern="1200">
                <a:solidFill>
                  <a:schemeClr val="tx1"/>
                </a:solidFill>
                <a:latin typeface="+mn-lt"/>
                <a:ea typeface="+mn-ea"/>
                <a:cs typeface="+mn-cs"/>
              </a:defRPr>
            </a:lvl4pPr>
            <a:lvl5pPr marL="2054225" indent="-228600" algn="l" defTabSz="914400" rtl="0" eaLnBrk="1" latinLnBrk="0" hangingPunct="1">
              <a:lnSpc>
                <a:spcPct val="50000"/>
              </a:lnSpc>
              <a:spcBef>
                <a:spcPts val="500"/>
              </a:spcBef>
              <a:spcAft>
                <a:spcPts val="600"/>
              </a:spcAft>
              <a:buFont typeface="Arial" panose="020B0604020202020204" pitchFamily="34" charset="0"/>
              <a:buChar char="•"/>
              <a:defRPr lang="en-US" sz="1800" kern="1200" baseline="0">
                <a:solidFill>
                  <a:schemeClr val="tx1"/>
                </a:solidFill>
                <a:latin typeface="Calibri"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120000"/>
              </a:lnSpc>
              <a:spcBef>
                <a:spcPts val="0"/>
              </a:spcBef>
              <a:spcAft>
                <a:spcPts val="0"/>
              </a:spcAft>
              <a:buClrTx/>
              <a:buSzTx/>
              <a:buFont typeface="Arial" panose="020B0604020202020204" pitchFamily="34" charset="0"/>
              <a:buChar char="•"/>
              <a:tabLst/>
              <a:defRPr/>
            </a:pPr>
            <a:r>
              <a:rPr kumimoji="0" lang="en-CA" sz="1300" b="0" i="0" u="none" strike="noStrike" kern="1200" cap="none" spc="0" normalizeH="0" baseline="0" noProof="0">
                <a:ln>
                  <a:noFill/>
                </a:ln>
                <a:solidFill>
                  <a:sysClr val="windowText" lastClr="000000"/>
                </a:solidFill>
                <a:effectLst/>
                <a:uLnTx/>
                <a:uFillTx/>
                <a:latin typeface="Calibri" panose="020F0502020204030204" pitchFamily="34" charset="0"/>
              </a:rPr>
              <a:t>BIPV installations result in cleaner air through the displacement of fossil fuel derived power generation.</a:t>
            </a:r>
          </a:p>
          <a:p>
            <a:pPr marL="228600" marR="0" lvl="0" indent="-228600" algn="l" defTabSz="914400" rtl="0" eaLnBrk="1" fontAlgn="auto" latinLnBrk="0" hangingPunct="1">
              <a:lnSpc>
                <a:spcPct val="120000"/>
              </a:lnSpc>
              <a:spcBef>
                <a:spcPts val="0"/>
              </a:spcBef>
              <a:spcAft>
                <a:spcPts val="0"/>
              </a:spcAft>
              <a:buClrTx/>
              <a:buSzTx/>
              <a:buFont typeface="Arial" panose="020B0604020202020204" pitchFamily="34" charset="0"/>
              <a:buChar char="•"/>
              <a:tabLst/>
              <a:defRPr/>
            </a:pPr>
            <a:r>
              <a:rPr kumimoji="0" lang="en-CA" sz="1300" b="0" i="0" u="none" strike="noStrike" kern="1200" cap="none" spc="0" normalizeH="0" baseline="0" noProof="0">
                <a:ln>
                  <a:noFill/>
                </a:ln>
                <a:solidFill>
                  <a:sysClr val="windowText" lastClr="000000"/>
                </a:solidFill>
                <a:effectLst/>
                <a:uLnTx/>
                <a:uFillTx/>
                <a:latin typeface="Calibri" panose="020F0502020204030204" pitchFamily="34" charset="0"/>
              </a:rPr>
              <a:t>BIPVs can enhance buildings’ thermal and electrical management systems, leading to less dependency on the electrical and gas grid. </a:t>
            </a:r>
          </a:p>
          <a:p>
            <a:pPr marL="228600" marR="0" lvl="0" indent="-228600" algn="l" defTabSz="914400" rtl="0" eaLnBrk="1" fontAlgn="auto" latinLnBrk="0" hangingPunct="1">
              <a:lnSpc>
                <a:spcPct val="120000"/>
              </a:lnSpc>
              <a:spcBef>
                <a:spcPts val="0"/>
              </a:spcBef>
              <a:spcAft>
                <a:spcPts val="0"/>
              </a:spcAft>
              <a:buClrTx/>
              <a:buSzTx/>
              <a:buFont typeface="Arial" panose="020B0604020202020204" pitchFamily="34" charset="0"/>
              <a:buChar char="•"/>
              <a:tabLst/>
              <a:defRPr/>
            </a:pPr>
            <a:r>
              <a:rPr kumimoji="0" lang="en-CA" sz="1300" b="0" i="0" u="none" strike="noStrike" kern="1200" cap="none" spc="0" normalizeH="0" baseline="0" noProof="0">
                <a:ln>
                  <a:noFill/>
                </a:ln>
                <a:solidFill>
                  <a:sysClr val="windowText" lastClr="000000"/>
                </a:solidFill>
                <a:effectLst/>
                <a:uLnTx/>
                <a:uFillTx/>
                <a:latin typeface="Calibri" panose="020F0502020204030204" pitchFamily="34" charset="0"/>
              </a:rPr>
              <a:t>By installing Palette BIPV, the technology will increase the proliferation of clean energy and provide building managers with a flexible solution to managing heat and cooling during both the summer and winter. </a:t>
            </a:r>
          </a:p>
          <a:p>
            <a:pPr marL="228600" marR="0" lvl="0" indent="-228600" algn="l" defTabSz="914400" rtl="0" eaLnBrk="1" fontAlgn="auto" latinLnBrk="0" hangingPunct="1">
              <a:lnSpc>
                <a:spcPct val="90000"/>
              </a:lnSpc>
              <a:spcBef>
                <a:spcPts val="1000"/>
              </a:spcBef>
              <a:spcAft>
                <a:spcPts val="1200"/>
              </a:spcAft>
              <a:buClrTx/>
              <a:buSzTx/>
              <a:buFont typeface="Arial" panose="020B0604020202020204" pitchFamily="34" charset="0"/>
              <a:buChar char="•"/>
              <a:tabLst/>
              <a:defRPr/>
            </a:pPr>
            <a:r>
              <a:rPr kumimoji="0" lang="en-CA" sz="1300" b="0" i="0" u="none" strike="noStrike" kern="1200" cap="none" spc="0" normalizeH="0" baseline="0" noProof="0">
                <a:ln>
                  <a:noFill/>
                </a:ln>
                <a:solidFill>
                  <a:sysClr val="windowText" lastClr="000000"/>
                </a:solidFill>
                <a:effectLst/>
                <a:uLnTx/>
                <a:uFillTx/>
                <a:latin typeface="Calibri" panose="020F0502020204030204" pitchFamily="34" charset="0"/>
              </a:rPr>
              <a:t>Key assumptions</a:t>
            </a:r>
          </a:p>
          <a:p>
            <a:pPr marL="685800" marR="0" lvl="1" indent="-228600" algn="l" defTabSz="914400" rtl="0" eaLnBrk="1" fontAlgn="auto" latinLnBrk="0" hangingPunct="1">
              <a:lnSpc>
                <a:spcPct val="90000"/>
              </a:lnSpc>
              <a:spcBef>
                <a:spcPts val="500"/>
              </a:spcBef>
              <a:spcAft>
                <a:spcPts val="1200"/>
              </a:spcAft>
              <a:buClrTx/>
              <a:buSzTx/>
              <a:buFont typeface="Arial" panose="020B0604020202020204" pitchFamily="34" charset="0"/>
              <a:buChar char="•"/>
              <a:tabLst/>
              <a:defRPr/>
            </a:pPr>
            <a:r>
              <a:rPr kumimoji="0" lang="en-CA" sz="1300" b="0" i="0" u="none" strike="noStrike" kern="1200" cap="none" spc="0" normalizeH="0" baseline="0" noProof="0">
                <a:ln>
                  <a:noFill/>
                </a:ln>
                <a:solidFill>
                  <a:sysClr val="windowText" lastClr="000000"/>
                </a:solidFill>
                <a:effectLst/>
                <a:uLnTx/>
                <a:uFillTx/>
                <a:latin typeface="Calibri" panose="020F0502020204030204" pitchFamily="34" charset="0"/>
              </a:rPr>
              <a:t>Buildings generally use natural gas for heating in winter and electrically powered centralized air conditioning systems in the summer.</a:t>
            </a:r>
          </a:p>
          <a:p>
            <a:pPr marL="685800" marR="0" lvl="1" indent="-228600" algn="l" defTabSz="914400" rtl="0" eaLnBrk="1" fontAlgn="auto" latinLnBrk="0" hangingPunct="1">
              <a:lnSpc>
                <a:spcPct val="90000"/>
              </a:lnSpc>
              <a:spcBef>
                <a:spcPts val="500"/>
              </a:spcBef>
              <a:spcAft>
                <a:spcPts val="1200"/>
              </a:spcAft>
              <a:buClrTx/>
              <a:buSzTx/>
              <a:buFont typeface="Arial" panose="020B0604020202020204" pitchFamily="34" charset="0"/>
              <a:buChar char="•"/>
              <a:tabLst/>
              <a:defRPr/>
            </a:pPr>
            <a:r>
              <a:rPr kumimoji="0" lang="en-CA" sz="1300" b="0" i="0" u="none" strike="noStrike" kern="1200" cap="none" spc="0" normalizeH="0" baseline="0" noProof="0">
                <a:ln>
                  <a:noFill/>
                </a:ln>
                <a:solidFill>
                  <a:sysClr val="windowText" lastClr="000000"/>
                </a:solidFill>
                <a:effectLst/>
                <a:uLnTx/>
                <a:uFillTx/>
                <a:latin typeface="Calibri" panose="020F0502020204030204" pitchFamily="34" charset="0"/>
              </a:rPr>
              <a:t>Capacity factors adjusted for seasonality and technology’s ability to gather solar energy over the course of a day.</a:t>
            </a:r>
          </a:p>
          <a:p>
            <a:pPr marL="685800" marR="0" lvl="1" indent="-228600" algn="l" defTabSz="914400" rtl="0" eaLnBrk="1" fontAlgn="auto" latinLnBrk="0" hangingPunct="1">
              <a:lnSpc>
                <a:spcPct val="90000"/>
              </a:lnSpc>
              <a:spcBef>
                <a:spcPts val="500"/>
              </a:spcBef>
              <a:spcAft>
                <a:spcPts val="1200"/>
              </a:spcAft>
              <a:buClrTx/>
              <a:buSzTx/>
              <a:buFont typeface="Arial" panose="020B0604020202020204" pitchFamily="34" charset="0"/>
              <a:buChar char="•"/>
              <a:tabLst/>
              <a:defRPr/>
            </a:pPr>
            <a:endParaRPr kumimoji="0" lang="en-CA" sz="1700" b="0" i="0" u="none" strike="noStrike" kern="1200" cap="none" spc="0" normalizeH="0" baseline="0" noProof="0">
              <a:ln>
                <a:noFill/>
              </a:ln>
              <a:solidFill>
                <a:sysClr val="windowText" lastClr="000000"/>
              </a:solidFill>
              <a:effectLst/>
              <a:uLnTx/>
              <a:uFillTx/>
              <a:latin typeface="Calibri" panose="020F0502020204030204"/>
              <a:ea typeface="+mn-ea"/>
              <a:cs typeface="+mn-cs"/>
            </a:endParaRPr>
          </a:p>
          <a:p>
            <a:pPr marL="685800" marR="0" lvl="1" indent="-228600" algn="l" defTabSz="914400" rtl="0" eaLnBrk="1" fontAlgn="auto" latinLnBrk="0" hangingPunct="1">
              <a:lnSpc>
                <a:spcPct val="90000"/>
              </a:lnSpc>
              <a:spcBef>
                <a:spcPts val="500"/>
              </a:spcBef>
              <a:spcAft>
                <a:spcPts val="1200"/>
              </a:spcAft>
              <a:buClrTx/>
              <a:buSzTx/>
              <a:buFont typeface="Arial" panose="020B0604020202020204" pitchFamily="34" charset="0"/>
              <a:buChar char="•"/>
              <a:tabLst/>
              <a:defRPr/>
            </a:pPr>
            <a:endParaRPr kumimoji="0" lang="en-CA" sz="1700" b="0" i="0" u="none" strike="noStrike" kern="1200" cap="none" spc="0" normalizeH="0" baseline="0" noProof="0">
              <a:ln>
                <a:noFill/>
              </a:ln>
              <a:solidFill>
                <a:sysClr val="windowText" lastClr="000000"/>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18234188"/>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CE6D44-C6D7-4DD4-918F-B1DF9FAB5C79}"/>
              </a:ext>
            </a:extLst>
          </p:cNvPr>
          <p:cNvSpPr>
            <a:spLocks noGrp="1"/>
          </p:cNvSpPr>
          <p:nvPr>
            <p:ph type="title"/>
          </p:nvPr>
        </p:nvSpPr>
        <p:spPr>
          <a:xfrm>
            <a:off x="311699" y="445025"/>
            <a:ext cx="8768995" cy="572700"/>
          </a:xfrm>
        </p:spPr>
        <p:txBody>
          <a:bodyPr/>
          <a:lstStyle/>
          <a:p>
            <a:r>
              <a:rPr lang="en-CA" sz="3200" b="1">
                <a:solidFill>
                  <a:srgbClr val="09708A"/>
                </a:solidFill>
                <a:latin typeface="Calibri" panose="020F0502020204030204" pitchFamily="34" charset="0"/>
              </a:rPr>
              <a:t>Environmental Benefits - Quantitative</a:t>
            </a:r>
            <a:endParaRPr lang="en-CA"/>
          </a:p>
        </p:txBody>
      </p:sp>
      <p:sp>
        <p:nvSpPr>
          <p:cNvPr id="3" name="Content Placeholder 1">
            <a:extLst>
              <a:ext uri="{FF2B5EF4-FFF2-40B4-BE49-F238E27FC236}">
                <a16:creationId xmlns:a16="http://schemas.microsoft.com/office/drawing/2014/main" id="{0E8D0A3D-2935-4BCE-ADA6-A5F5DDD82F0E}"/>
              </a:ext>
            </a:extLst>
          </p:cNvPr>
          <p:cNvSpPr txBox="1">
            <a:spLocks/>
          </p:cNvSpPr>
          <p:nvPr/>
        </p:nvSpPr>
        <p:spPr>
          <a:xfrm>
            <a:off x="330200" y="1253362"/>
            <a:ext cx="8483600" cy="26367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spcAft>
                <a:spcPts val="1200"/>
              </a:spcAft>
              <a:buFont typeface="Arial" panose="020B0604020202020204" pitchFamily="34" charset="0"/>
              <a:buChar char="•"/>
              <a:defRPr lang="en-US" sz="2200" kern="1200">
                <a:solidFill>
                  <a:schemeClr val="tx1"/>
                </a:solidFill>
                <a:latin typeface="Calibri" charset="0"/>
                <a:ea typeface="+mn-ea"/>
                <a:cs typeface="+mn-cs"/>
              </a:defRPr>
            </a:lvl1pPr>
            <a:lvl2pPr marL="685800" indent="-228600" algn="l" defTabSz="914400" rtl="0" eaLnBrk="1" latinLnBrk="0" hangingPunct="1">
              <a:lnSpc>
                <a:spcPct val="90000"/>
              </a:lnSpc>
              <a:spcBef>
                <a:spcPts val="500"/>
              </a:spcBef>
              <a:spcAft>
                <a:spcPts val="1200"/>
              </a:spcAft>
              <a:buFont typeface="Arial" panose="020B0604020202020204" pitchFamily="34" charset="0"/>
              <a:buChar char="•"/>
              <a:defRPr lang="en-US" sz="1800" kern="1200">
                <a:solidFill>
                  <a:schemeClr val="tx1"/>
                </a:solidFill>
                <a:latin typeface="+mn-lt"/>
                <a:ea typeface="+mn-ea"/>
                <a:cs typeface="+mn-cs"/>
              </a:defRPr>
            </a:lvl2pPr>
            <a:lvl3pPr marL="1139825" indent="-228600" algn="l" defTabSz="914400" rtl="0" eaLnBrk="1" latinLnBrk="0" hangingPunct="1">
              <a:lnSpc>
                <a:spcPct val="50000"/>
              </a:lnSpc>
              <a:spcBef>
                <a:spcPts val="500"/>
              </a:spcBef>
              <a:spcAft>
                <a:spcPts val="600"/>
              </a:spcAft>
              <a:buFont typeface="Calibri" panose="020F0502020204030204" pitchFamily="34" charset="0"/>
              <a:buChar char="-"/>
              <a:defRPr lang="en-US" sz="1600" kern="1200">
                <a:solidFill>
                  <a:schemeClr val="tx1"/>
                </a:solidFill>
                <a:latin typeface="+mn-lt"/>
                <a:ea typeface="+mn-ea"/>
                <a:cs typeface="+mn-cs"/>
              </a:defRPr>
            </a:lvl3pPr>
            <a:lvl4pPr marL="1603375" indent="-228600" algn="l" defTabSz="914400" rtl="0" eaLnBrk="1" latinLnBrk="0" hangingPunct="1">
              <a:lnSpc>
                <a:spcPct val="50000"/>
              </a:lnSpc>
              <a:spcBef>
                <a:spcPts val="500"/>
              </a:spcBef>
              <a:spcAft>
                <a:spcPts val="600"/>
              </a:spcAft>
              <a:buFont typeface="Calibri" panose="020F0502020204030204" pitchFamily="34" charset="0"/>
              <a:buChar char="-"/>
              <a:defRPr sz="1400" kern="1200">
                <a:solidFill>
                  <a:schemeClr val="tx1"/>
                </a:solidFill>
                <a:latin typeface="+mn-lt"/>
                <a:ea typeface="+mn-ea"/>
                <a:cs typeface="+mn-cs"/>
              </a:defRPr>
            </a:lvl4pPr>
            <a:lvl5pPr marL="2054225" indent="-228600" algn="l" defTabSz="914400" rtl="0" eaLnBrk="1" latinLnBrk="0" hangingPunct="1">
              <a:lnSpc>
                <a:spcPct val="50000"/>
              </a:lnSpc>
              <a:spcBef>
                <a:spcPts val="500"/>
              </a:spcBef>
              <a:spcAft>
                <a:spcPts val="600"/>
              </a:spcAft>
              <a:buFont typeface="Arial" panose="020B0604020202020204" pitchFamily="34" charset="0"/>
              <a:buChar char="•"/>
              <a:defRPr lang="en-US" sz="1800" kern="1200" baseline="0">
                <a:solidFill>
                  <a:schemeClr val="tx1"/>
                </a:solidFill>
                <a:latin typeface="Calibri"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90000"/>
              </a:lnSpc>
              <a:spcBef>
                <a:spcPts val="1000"/>
              </a:spcBef>
              <a:spcAft>
                <a:spcPts val="1200"/>
              </a:spcAft>
              <a:buClrTx/>
              <a:buSzTx/>
              <a:buFont typeface="Arial" panose="020B0604020202020204" pitchFamily="34" charset="0"/>
              <a:buChar char="•"/>
              <a:tabLst/>
              <a:defRPr/>
            </a:pPr>
            <a:r>
              <a:rPr kumimoji="0" lang="en-CA" sz="1400" b="0" i="0" u="none" strike="noStrike" kern="1200" cap="none" spc="0" normalizeH="0" baseline="0" noProof="0">
                <a:ln>
                  <a:noFill/>
                </a:ln>
                <a:solidFill>
                  <a:sysClr val="windowText" lastClr="000000"/>
                </a:solidFill>
                <a:effectLst/>
                <a:uLnTx/>
                <a:uFillTx/>
                <a:latin typeface="Calibri" panose="020F0502020204030204" pitchFamily="34" charset="0"/>
              </a:rPr>
              <a:t>Baseline: Building grid power for air conditioning and natural gas based heat </a:t>
            </a:r>
          </a:p>
          <a:p>
            <a:pPr marL="228600" marR="0" lvl="0" indent="-228600" algn="l" defTabSz="914400" rtl="0" eaLnBrk="1" fontAlgn="auto" latinLnBrk="0" hangingPunct="1">
              <a:lnSpc>
                <a:spcPct val="90000"/>
              </a:lnSpc>
              <a:spcBef>
                <a:spcPts val="1000"/>
              </a:spcBef>
              <a:spcAft>
                <a:spcPts val="1200"/>
              </a:spcAft>
              <a:buClrTx/>
              <a:buSzTx/>
              <a:buFont typeface="Arial" panose="020B0604020202020204" pitchFamily="34" charset="0"/>
              <a:buChar char="•"/>
              <a:tabLst/>
              <a:defRPr/>
            </a:pPr>
            <a:r>
              <a:rPr kumimoji="0" lang="en-CA" sz="1400" b="0" i="0" u="none" strike="noStrike" kern="1200" cap="none" spc="0" normalizeH="0" baseline="0" noProof="0">
                <a:ln>
                  <a:noFill/>
                </a:ln>
                <a:solidFill>
                  <a:sysClr val="windowText" lastClr="000000"/>
                </a:solidFill>
                <a:effectLst/>
                <a:uLnTx/>
                <a:uFillTx/>
                <a:latin typeface="Calibri" panose="020F0502020204030204" pitchFamily="34" charset="0"/>
              </a:rPr>
              <a:t>Environmental benefits are based upon the number of square feet of modules sold for cladding or roofing</a:t>
            </a:r>
          </a:p>
          <a:p>
            <a:pPr marL="685800" marR="0" lvl="1" indent="-228600" algn="l" defTabSz="914400" rtl="0" eaLnBrk="1" fontAlgn="auto" latinLnBrk="0" hangingPunct="1">
              <a:lnSpc>
                <a:spcPct val="90000"/>
              </a:lnSpc>
              <a:spcBef>
                <a:spcPts val="500"/>
              </a:spcBef>
              <a:spcAft>
                <a:spcPts val="1200"/>
              </a:spcAft>
              <a:buClrTx/>
              <a:buSzTx/>
              <a:buFont typeface="Arial" panose="020B0604020202020204" pitchFamily="34" charset="0"/>
              <a:buChar char="•"/>
              <a:tabLst/>
              <a:defRPr/>
            </a:pPr>
            <a:r>
              <a:rPr kumimoji="0" lang="en-CA" sz="1400" b="0" i="0" u="none" strike="noStrike" kern="1200" cap="none" spc="0" normalizeH="0" baseline="0" noProof="0">
                <a:ln>
                  <a:noFill/>
                </a:ln>
                <a:solidFill>
                  <a:sysClr val="windowText" lastClr="000000"/>
                </a:solidFill>
                <a:effectLst/>
                <a:uLnTx/>
                <a:uFillTx/>
                <a:latin typeface="Calibri" panose="020F0502020204030204" pitchFamily="34" charset="0"/>
              </a:rPr>
              <a:t>We expect to sell roughly modules for 5,000 buildings at an average of 5,000 ft</a:t>
            </a:r>
            <a:r>
              <a:rPr kumimoji="0" lang="en-CA" sz="1400" b="0" i="0" u="none" strike="noStrike" kern="1200" cap="none" spc="0" normalizeH="0" baseline="30000" noProof="0">
                <a:ln>
                  <a:noFill/>
                </a:ln>
                <a:solidFill>
                  <a:sysClr val="windowText" lastClr="000000"/>
                </a:solidFill>
                <a:effectLst/>
                <a:uLnTx/>
                <a:uFillTx/>
                <a:latin typeface="Calibri" panose="020F0502020204030204" pitchFamily="34" charset="0"/>
              </a:rPr>
              <a:t>2</a:t>
            </a:r>
            <a:r>
              <a:rPr kumimoji="0" lang="en-CA" sz="1400" b="0" i="0" u="none" strike="noStrike" kern="1200" cap="none" spc="0" normalizeH="0" baseline="0" noProof="0">
                <a:ln>
                  <a:noFill/>
                </a:ln>
                <a:solidFill>
                  <a:sysClr val="windowText" lastClr="000000"/>
                </a:solidFill>
                <a:effectLst/>
                <a:uLnTx/>
                <a:uFillTx/>
                <a:latin typeface="Calibri" panose="020F0502020204030204" pitchFamily="34" charset="0"/>
              </a:rPr>
              <a:t> per building in the next 5 years</a:t>
            </a:r>
          </a:p>
          <a:p>
            <a:pPr marL="685800" marR="0" lvl="1" indent="-228600" algn="l" defTabSz="914400" rtl="0" eaLnBrk="1" fontAlgn="auto" latinLnBrk="0" hangingPunct="1">
              <a:lnSpc>
                <a:spcPct val="90000"/>
              </a:lnSpc>
              <a:spcBef>
                <a:spcPts val="500"/>
              </a:spcBef>
              <a:spcAft>
                <a:spcPts val="1200"/>
              </a:spcAft>
              <a:buClrTx/>
              <a:buSzTx/>
              <a:buFont typeface="Arial" panose="020B0604020202020204" pitchFamily="34" charset="0"/>
              <a:buChar char="•"/>
              <a:tabLst/>
              <a:defRPr/>
            </a:pPr>
            <a:r>
              <a:rPr kumimoji="0" lang="en-CA" sz="1400" b="0" i="0" u="none" strike="noStrike" kern="1200" cap="none" spc="0" normalizeH="0" baseline="0" noProof="0">
                <a:ln>
                  <a:noFill/>
                </a:ln>
                <a:solidFill>
                  <a:sysClr val="windowText" lastClr="000000"/>
                </a:solidFill>
                <a:effectLst/>
                <a:uLnTx/>
                <a:uFillTx/>
                <a:latin typeface="Calibri" panose="020F0502020204030204" pitchFamily="34" charset="0"/>
              </a:rPr>
              <a:t>0.01 MWh/ft</a:t>
            </a:r>
            <a:r>
              <a:rPr kumimoji="0" lang="en-CA" sz="1400" b="0" i="0" u="none" strike="noStrike" kern="1200" cap="none" spc="0" normalizeH="0" baseline="30000" noProof="0">
                <a:ln>
                  <a:noFill/>
                </a:ln>
                <a:solidFill>
                  <a:sysClr val="windowText" lastClr="000000"/>
                </a:solidFill>
                <a:effectLst/>
                <a:uLnTx/>
                <a:uFillTx/>
                <a:latin typeface="Calibri" panose="020F0502020204030204" pitchFamily="34" charset="0"/>
              </a:rPr>
              <a:t>2</a:t>
            </a:r>
            <a:r>
              <a:rPr kumimoji="0" lang="en-CA" sz="1400" b="0" i="0" u="none" strike="noStrike" kern="1200" cap="none" spc="0" normalizeH="0" baseline="0" noProof="0">
                <a:ln>
                  <a:noFill/>
                </a:ln>
                <a:solidFill>
                  <a:sysClr val="windowText" lastClr="000000"/>
                </a:solidFill>
                <a:effectLst/>
                <a:uLnTx/>
                <a:uFillTx/>
                <a:latin typeface="Calibri" panose="020F0502020204030204" pitchFamily="34" charset="0"/>
              </a:rPr>
              <a:t> which at standard grid factors would result in 1.5E-6 </a:t>
            </a:r>
            <a:r>
              <a:rPr kumimoji="0" lang="en-CA" sz="1400" b="0" i="0" u="none" strike="noStrike" kern="1200" cap="none" spc="0" normalizeH="0" baseline="0" noProof="0" err="1">
                <a:ln>
                  <a:noFill/>
                </a:ln>
                <a:solidFill>
                  <a:sysClr val="windowText" lastClr="000000"/>
                </a:solidFill>
                <a:effectLst/>
                <a:uLnTx/>
                <a:uFillTx/>
                <a:latin typeface="Calibri" panose="020F0502020204030204" pitchFamily="34" charset="0"/>
              </a:rPr>
              <a:t>kilotonnes</a:t>
            </a:r>
            <a:r>
              <a:rPr kumimoji="0" lang="en-CA" sz="1400" b="0" i="0" u="none" strike="noStrike" kern="1200" cap="none" spc="0" normalizeH="0" baseline="0" noProof="0">
                <a:ln>
                  <a:noFill/>
                </a:ln>
                <a:solidFill>
                  <a:sysClr val="windowText" lastClr="000000"/>
                </a:solidFill>
                <a:effectLst/>
                <a:uLnTx/>
                <a:uFillTx/>
                <a:latin typeface="Calibri" panose="020F0502020204030204" pitchFamily="34" charset="0"/>
              </a:rPr>
              <a:t> of CO</a:t>
            </a:r>
            <a:r>
              <a:rPr kumimoji="0" lang="en-CA" sz="1400" b="0" i="0" u="none" strike="noStrike" kern="1200" cap="none" spc="0" normalizeH="0" baseline="-25000" noProof="0">
                <a:ln>
                  <a:noFill/>
                </a:ln>
                <a:solidFill>
                  <a:sysClr val="windowText" lastClr="000000"/>
                </a:solidFill>
                <a:effectLst/>
                <a:uLnTx/>
                <a:uFillTx/>
                <a:latin typeface="Calibri" panose="020F0502020204030204" pitchFamily="34" charset="0"/>
              </a:rPr>
              <a:t>2</a:t>
            </a:r>
            <a:r>
              <a:rPr kumimoji="0" lang="en-CA" sz="1400" b="0" i="0" u="none" strike="noStrike" kern="1200" cap="none" spc="0" normalizeH="0" baseline="0" noProof="0">
                <a:ln>
                  <a:noFill/>
                </a:ln>
                <a:solidFill>
                  <a:sysClr val="windowText" lastClr="000000"/>
                </a:solidFill>
                <a:effectLst/>
                <a:uLnTx/>
                <a:uFillTx/>
                <a:latin typeface="Calibri" panose="020F0502020204030204" pitchFamily="34" charset="0"/>
              </a:rPr>
              <a:t>e reductions with the deployment of each unit. </a:t>
            </a:r>
          </a:p>
          <a:p>
            <a:pPr marL="228600" marR="0" lvl="0" indent="-228600" algn="l" defTabSz="914400" rtl="0" eaLnBrk="1" fontAlgn="auto" latinLnBrk="0" hangingPunct="1">
              <a:lnSpc>
                <a:spcPct val="90000"/>
              </a:lnSpc>
              <a:spcBef>
                <a:spcPts val="1000"/>
              </a:spcBef>
              <a:spcAft>
                <a:spcPts val="1200"/>
              </a:spcAft>
              <a:buClrTx/>
              <a:buSzTx/>
              <a:buFont typeface="Arial" panose="020B0604020202020204" pitchFamily="34" charset="0"/>
              <a:buChar char="•"/>
              <a:tabLst/>
              <a:defRPr/>
            </a:pPr>
            <a:r>
              <a:rPr kumimoji="0" lang="en-CA" sz="1400" b="0" i="0" u="none" strike="noStrike" kern="1200" cap="none" spc="0" normalizeH="0" baseline="0" noProof="0">
                <a:ln>
                  <a:noFill/>
                </a:ln>
                <a:solidFill>
                  <a:sysClr val="windowText" lastClr="000000"/>
                </a:solidFill>
                <a:effectLst/>
                <a:uLnTx/>
                <a:uFillTx/>
                <a:latin typeface="Calibri" panose="020F0502020204030204" pitchFamily="34" charset="0"/>
              </a:rPr>
              <a:t>This will result in emissions reductions of 37.5 </a:t>
            </a:r>
            <a:r>
              <a:rPr kumimoji="0" lang="en-CA" sz="1400" b="0" i="0" u="none" strike="noStrike" kern="1200" cap="none" spc="0" normalizeH="0" baseline="0" noProof="0" err="1">
                <a:ln>
                  <a:noFill/>
                </a:ln>
                <a:solidFill>
                  <a:sysClr val="windowText" lastClr="000000"/>
                </a:solidFill>
                <a:effectLst/>
                <a:uLnTx/>
                <a:uFillTx/>
                <a:latin typeface="Calibri" panose="020F0502020204030204" pitchFamily="34" charset="0"/>
              </a:rPr>
              <a:t>kilotonnes</a:t>
            </a:r>
            <a:r>
              <a:rPr kumimoji="0" lang="en-CA" sz="1400" b="0" i="0" u="none" strike="noStrike" kern="1200" cap="none" spc="0" normalizeH="0" baseline="0" noProof="0">
                <a:ln>
                  <a:noFill/>
                </a:ln>
                <a:solidFill>
                  <a:sysClr val="windowText" lastClr="000000"/>
                </a:solidFill>
                <a:effectLst/>
                <a:uLnTx/>
                <a:uFillTx/>
                <a:latin typeface="Calibri" panose="020F0502020204030204" pitchFamily="34" charset="0"/>
              </a:rPr>
              <a:t> of CO</a:t>
            </a:r>
            <a:r>
              <a:rPr kumimoji="0" lang="en-CA" sz="1400" b="0" i="0" u="none" strike="noStrike" kern="1200" cap="none" spc="0" normalizeH="0" baseline="-25000" noProof="0">
                <a:ln>
                  <a:noFill/>
                </a:ln>
                <a:solidFill>
                  <a:sysClr val="windowText" lastClr="000000"/>
                </a:solidFill>
                <a:effectLst/>
                <a:uLnTx/>
                <a:uFillTx/>
                <a:latin typeface="Calibri" panose="020F0502020204030204" pitchFamily="34" charset="0"/>
              </a:rPr>
              <a:t>2</a:t>
            </a:r>
            <a:r>
              <a:rPr kumimoji="0" lang="en-CA" sz="1400" b="0" i="0" u="none" strike="noStrike" kern="1200" cap="none" spc="0" normalizeH="0" baseline="0" noProof="0">
                <a:ln>
                  <a:noFill/>
                </a:ln>
                <a:solidFill>
                  <a:sysClr val="windowText" lastClr="000000"/>
                </a:solidFill>
                <a:effectLst/>
                <a:uLnTx/>
                <a:uFillTx/>
                <a:latin typeface="Calibri" panose="020F0502020204030204" pitchFamily="34" charset="0"/>
              </a:rPr>
              <a:t>e </a:t>
            </a:r>
          </a:p>
        </p:txBody>
      </p:sp>
    </p:spTree>
    <p:extLst>
      <p:ext uri="{BB962C8B-B14F-4D97-AF65-F5344CB8AC3E}">
        <p14:creationId xmlns:p14="http://schemas.microsoft.com/office/powerpoint/2010/main" val="2052617117"/>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BE3EF5-3C55-49AC-8C72-65EC51F97453}"/>
              </a:ext>
            </a:extLst>
          </p:cNvPr>
          <p:cNvSpPr>
            <a:spLocks noGrp="1"/>
          </p:cNvSpPr>
          <p:nvPr>
            <p:ph type="title"/>
          </p:nvPr>
        </p:nvSpPr>
        <p:spPr>
          <a:xfrm>
            <a:off x="311700" y="445025"/>
            <a:ext cx="8480608" cy="572700"/>
          </a:xfrm>
        </p:spPr>
        <p:txBody>
          <a:bodyPr/>
          <a:lstStyle/>
          <a:p>
            <a:r>
              <a:rPr lang="en-CA" sz="3200" b="1">
                <a:solidFill>
                  <a:srgbClr val="09708A"/>
                </a:solidFill>
                <a:latin typeface="Calibri" panose="020F0502020204030204" pitchFamily="34" charset="0"/>
              </a:rPr>
              <a:t>Technology</a:t>
            </a:r>
            <a:endParaRPr lang="en-CA"/>
          </a:p>
        </p:txBody>
      </p:sp>
      <p:sp>
        <p:nvSpPr>
          <p:cNvPr id="3" name="Content Placeholder 1">
            <a:extLst>
              <a:ext uri="{FF2B5EF4-FFF2-40B4-BE49-F238E27FC236}">
                <a16:creationId xmlns:a16="http://schemas.microsoft.com/office/drawing/2014/main" id="{C21B99D5-A792-4E52-8BF8-722248CF50E6}"/>
              </a:ext>
            </a:extLst>
          </p:cNvPr>
          <p:cNvSpPr txBox="1">
            <a:spLocks/>
          </p:cNvSpPr>
          <p:nvPr/>
        </p:nvSpPr>
        <p:spPr>
          <a:xfrm>
            <a:off x="330200" y="1077096"/>
            <a:ext cx="8483600" cy="822042"/>
          </a:xfrm>
          <a:prstGeom prst="rect">
            <a:avLst/>
          </a:prstGeom>
        </p:spPr>
        <p:txBody>
          <a:bodyPr/>
          <a:lstStyle>
            <a:defPPr marR="0" lvl="0" algn="l" rtl="0">
              <a:lnSpc>
                <a:spcPct val="100000"/>
              </a:lnSpc>
              <a:spcBef>
                <a:spcPct val="0"/>
              </a:spcBef>
              <a:spcAft>
                <a:spcPct val="0"/>
              </a:spcAft>
            </a:defPPr>
            <a:lvl1pPr marR="0" lvl="0" algn="l" rtl="0" eaLnBrk="1" hangingPunct="1">
              <a:lnSpc>
                <a:spcPct val="100000"/>
              </a:lnSpc>
              <a:spcBef>
                <a:spcPct val="0"/>
              </a:spcBef>
              <a:spcAft>
                <a:spcPct val="0"/>
              </a:spcAft>
              <a:buClr>
                <a:srgbClr val="000000"/>
              </a:buClr>
              <a:buFont typeface="Arial"/>
              <a:defRPr sz="1400" b="0" i="0" u="none" strike="noStrike" cap="none">
                <a:solidFill>
                  <a:srgbClr val="000000"/>
                </a:solidFill>
                <a:latin typeface="Pluto Sans Regular" panose="02000000000000000000" pitchFamily="50" charset="0"/>
                <a:ea typeface="Pluto Sans Regular" panose="02000000000000000000" pitchFamily="50" charset="0"/>
                <a:cs typeface="Arial"/>
                <a:sym typeface="Arial"/>
              </a:defRPr>
            </a:lvl1pPr>
            <a:lvl2pPr marR="0" lvl="1" algn="l" rtl="0" eaLnBrk="1" hangingPunct="1">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9pPr>
          </a:lstStyle>
          <a:p>
            <a:r>
              <a:rPr lang="en-CA">
                <a:latin typeface="Calibri" panose="020F0502020204030204" pitchFamily="34" charset="0"/>
              </a:rPr>
              <a:t>Palette PV has developed a range of applications for its modules, including a window mount, side of building mount, and rooftop mounts (for various structures including parking garages). </a:t>
            </a:r>
          </a:p>
        </p:txBody>
      </p:sp>
      <p:pic>
        <p:nvPicPr>
          <p:cNvPr id="4" name="Picture 3">
            <a:extLst>
              <a:ext uri="{FF2B5EF4-FFF2-40B4-BE49-F238E27FC236}">
                <a16:creationId xmlns:a16="http://schemas.microsoft.com/office/drawing/2014/main" id="{1A73EC8F-DD7B-4232-9934-6AA18EB54111}"/>
              </a:ext>
            </a:extLst>
          </p:cNvPr>
          <p:cNvPicPr>
            <a:picLocks noChangeAspect="1"/>
          </p:cNvPicPr>
          <p:nvPr/>
        </p:nvPicPr>
        <p:blipFill>
          <a:blip r:embed="rId2"/>
          <a:stretch>
            <a:fillRect/>
          </a:stretch>
        </p:blipFill>
        <p:spPr>
          <a:xfrm>
            <a:off x="400345" y="1899138"/>
            <a:ext cx="2045673" cy="2045673"/>
          </a:xfrm>
          <a:prstGeom prst="rect">
            <a:avLst/>
          </a:prstGeom>
        </p:spPr>
      </p:pic>
      <p:cxnSp>
        <p:nvCxnSpPr>
          <p:cNvPr id="5" name="Straight Arrow Connector 4">
            <a:extLst>
              <a:ext uri="{FF2B5EF4-FFF2-40B4-BE49-F238E27FC236}">
                <a16:creationId xmlns:a16="http://schemas.microsoft.com/office/drawing/2014/main" id="{8F640D01-B70A-4C0B-B98B-1D593742200A}"/>
              </a:ext>
            </a:extLst>
          </p:cNvPr>
          <p:cNvCxnSpPr/>
          <p:nvPr/>
        </p:nvCxnSpPr>
        <p:spPr>
          <a:xfrm flipV="1">
            <a:off x="2603280" y="3131450"/>
            <a:ext cx="901700" cy="127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D29B7B52-1E6D-4A4F-BF75-64898009B0EC}"/>
              </a:ext>
            </a:extLst>
          </p:cNvPr>
          <p:cNvSpPr txBox="1"/>
          <p:nvPr/>
        </p:nvSpPr>
        <p:spPr>
          <a:xfrm>
            <a:off x="3957315" y="1681510"/>
            <a:ext cx="1397114" cy="276999"/>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Panel Cross-section</a:t>
            </a:r>
          </a:p>
        </p:txBody>
      </p:sp>
      <p:sp>
        <p:nvSpPr>
          <p:cNvPr id="19" name="TextBox 18">
            <a:extLst>
              <a:ext uri="{FF2B5EF4-FFF2-40B4-BE49-F238E27FC236}">
                <a16:creationId xmlns:a16="http://schemas.microsoft.com/office/drawing/2014/main" id="{2218C356-9885-476F-8932-88A02DE5ACEC}"/>
              </a:ext>
            </a:extLst>
          </p:cNvPr>
          <p:cNvSpPr txBox="1"/>
          <p:nvPr/>
        </p:nvSpPr>
        <p:spPr>
          <a:xfrm>
            <a:off x="3467027" y="4687561"/>
            <a:ext cx="2325124" cy="461665"/>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Current Collecting Conductors and</a:t>
            </a:r>
            <a:b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b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Insulating Frame</a:t>
            </a:r>
          </a:p>
        </p:txBody>
      </p:sp>
      <p:cxnSp>
        <p:nvCxnSpPr>
          <p:cNvPr id="20" name="Straight Arrow Connector 19">
            <a:extLst>
              <a:ext uri="{FF2B5EF4-FFF2-40B4-BE49-F238E27FC236}">
                <a16:creationId xmlns:a16="http://schemas.microsoft.com/office/drawing/2014/main" id="{4BA08707-C7B4-46C4-84F4-201A5A11AEB8}"/>
              </a:ext>
            </a:extLst>
          </p:cNvPr>
          <p:cNvCxnSpPr/>
          <p:nvPr/>
        </p:nvCxnSpPr>
        <p:spPr>
          <a:xfrm>
            <a:off x="2590322" y="2273790"/>
            <a:ext cx="994273" cy="496957"/>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21" name="TextBox 20">
            <a:extLst>
              <a:ext uri="{FF2B5EF4-FFF2-40B4-BE49-F238E27FC236}">
                <a16:creationId xmlns:a16="http://schemas.microsoft.com/office/drawing/2014/main" id="{5892A272-7FD5-4520-A3B0-18FDE669FC03}"/>
              </a:ext>
            </a:extLst>
          </p:cNvPr>
          <p:cNvSpPr txBox="1"/>
          <p:nvPr/>
        </p:nvSpPr>
        <p:spPr>
          <a:xfrm>
            <a:off x="2518443" y="1812125"/>
            <a:ext cx="705642" cy="46166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Inbound</a:t>
            </a:r>
            <a:b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b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Light</a:t>
            </a:r>
          </a:p>
        </p:txBody>
      </p:sp>
      <p:sp>
        <p:nvSpPr>
          <p:cNvPr id="22" name="TextBox 21">
            <a:extLst>
              <a:ext uri="{FF2B5EF4-FFF2-40B4-BE49-F238E27FC236}">
                <a16:creationId xmlns:a16="http://schemas.microsoft.com/office/drawing/2014/main" id="{927F1C49-516C-4734-9CDF-D0195D7BD723}"/>
              </a:ext>
            </a:extLst>
          </p:cNvPr>
          <p:cNvSpPr txBox="1"/>
          <p:nvPr/>
        </p:nvSpPr>
        <p:spPr>
          <a:xfrm>
            <a:off x="2644158" y="3886044"/>
            <a:ext cx="1016689" cy="646331"/>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Colour Tuned</a:t>
            </a:r>
            <a:b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b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Reflected</a:t>
            </a:r>
            <a:b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b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Light</a:t>
            </a:r>
          </a:p>
        </p:txBody>
      </p:sp>
      <p:cxnSp>
        <p:nvCxnSpPr>
          <p:cNvPr id="23" name="Straight Arrow Connector 22">
            <a:extLst>
              <a:ext uri="{FF2B5EF4-FFF2-40B4-BE49-F238E27FC236}">
                <a16:creationId xmlns:a16="http://schemas.microsoft.com/office/drawing/2014/main" id="{D2A16581-AF96-44A5-9A26-9B27D6265986}"/>
              </a:ext>
            </a:extLst>
          </p:cNvPr>
          <p:cNvCxnSpPr/>
          <p:nvPr/>
        </p:nvCxnSpPr>
        <p:spPr>
          <a:xfrm flipH="1">
            <a:off x="2590322" y="3394194"/>
            <a:ext cx="1080068" cy="498211"/>
          </a:xfrm>
          <a:prstGeom prst="straightConnector1">
            <a:avLst/>
          </a:prstGeom>
          <a:ln w="76200">
            <a:solidFill>
              <a:schemeClr val="accent2">
                <a:lumMod val="60000"/>
                <a:lumOff val="40000"/>
              </a:schemeClr>
            </a:solidFill>
            <a:tailEnd type="triangle"/>
          </a:ln>
        </p:spPr>
        <p:style>
          <a:lnRef idx="1">
            <a:schemeClr val="accent1"/>
          </a:lnRef>
          <a:fillRef idx="0">
            <a:schemeClr val="accent1"/>
          </a:fillRef>
          <a:effectRef idx="0">
            <a:schemeClr val="accent1"/>
          </a:effectRef>
          <a:fontRef idx="minor">
            <a:schemeClr val="tx1"/>
          </a:fontRef>
        </p:style>
      </p:cxnSp>
      <p:grpSp>
        <p:nvGrpSpPr>
          <p:cNvPr id="40" name="Group 39">
            <a:extLst>
              <a:ext uri="{FF2B5EF4-FFF2-40B4-BE49-F238E27FC236}">
                <a16:creationId xmlns:a16="http://schemas.microsoft.com/office/drawing/2014/main" id="{5E2C3884-E38E-4ACE-9482-B919D69806EC}"/>
              </a:ext>
            </a:extLst>
          </p:cNvPr>
          <p:cNvGrpSpPr/>
          <p:nvPr/>
        </p:nvGrpSpPr>
        <p:grpSpPr>
          <a:xfrm>
            <a:off x="5638872" y="1587337"/>
            <a:ext cx="2438469" cy="2882236"/>
            <a:chOff x="6138593" y="3054273"/>
            <a:chExt cx="2711864" cy="3266639"/>
          </a:xfrm>
        </p:grpSpPr>
        <p:cxnSp>
          <p:nvCxnSpPr>
            <p:cNvPr id="24" name="Straight Connector 23">
              <a:extLst>
                <a:ext uri="{FF2B5EF4-FFF2-40B4-BE49-F238E27FC236}">
                  <a16:creationId xmlns:a16="http://schemas.microsoft.com/office/drawing/2014/main" id="{7E5DC336-2ED8-472F-8719-878EB20D10A6}"/>
                </a:ext>
              </a:extLst>
            </p:cNvPr>
            <p:cNvCxnSpPr/>
            <p:nvPr/>
          </p:nvCxnSpPr>
          <p:spPr>
            <a:xfrm>
              <a:off x="6586153" y="3314334"/>
              <a:ext cx="867" cy="851237"/>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22256503-B779-4A87-904D-AB4CF986EFB5}"/>
                </a:ext>
              </a:extLst>
            </p:cNvPr>
            <p:cNvCxnSpPr/>
            <p:nvPr/>
          </p:nvCxnSpPr>
          <p:spPr>
            <a:xfrm flipH="1" flipV="1">
              <a:off x="6587020" y="4165570"/>
              <a:ext cx="2252792" cy="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227AB149-3F7C-41D5-8D7F-1D15F9A38596}"/>
                </a:ext>
              </a:extLst>
            </p:cNvPr>
            <p:cNvCxnSpPr/>
            <p:nvPr/>
          </p:nvCxnSpPr>
          <p:spPr>
            <a:xfrm>
              <a:off x="6588499" y="4280987"/>
              <a:ext cx="9166" cy="925471"/>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D58C3097-07C1-441E-A40F-9656E2DBCC3C}"/>
                </a:ext>
              </a:extLst>
            </p:cNvPr>
            <p:cNvCxnSpPr/>
            <p:nvPr/>
          </p:nvCxnSpPr>
          <p:spPr>
            <a:xfrm flipH="1" flipV="1">
              <a:off x="6597665" y="5203824"/>
              <a:ext cx="2252792" cy="1"/>
            </a:xfrm>
            <a:prstGeom prst="line">
              <a:avLst/>
            </a:prstGeom>
          </p:spPr>
          <p:style>
            <a:lnRef idx="1">
              <a:schemeClr val="accent1"/>
            </a:lnRef>
            <a:fillRef idx="0">
              <a:schemeClr val="accent1"/>
            </a:fillRef>
            <a:effectRef idx="0">
              <a:schemeClr val="accent1"/>
            </a:effectRef>
            <a:fontRef idx="minor">
              <a:schemeClr val="tx1"/>
            </a:fontRef>
          </p:style>
        </p:cxnSp>
        <p:sp>
          <p:nvSpPr>
            <p:cNvPr id="28" name="Freeform 48">
              <a:extLst>
                <a:ext uri="{FF2B5EF4-FFF2-40B4-BE49-F238E27FC236}">
                  <a16:creationId xmlns:a16="http://schemas.microsoft.com/office/drawing/2014/main" id="{35FF7B43-679B-4F15-AADE-9F9B280392D6}"/>
                </a:ext>
              </a:extLst>
            </p:cNvPr>
            <p:cNvSpPr/>
            <p:nvPr/>
          </p:nvSpPr>
          <p:spPr>
            <a:xfrm>
              <a:off x="6678560" y="3394194"/>
              <a:ext cx="1555474" cy="724489"/>
            </a:xfrm>
            <a:custGeom>
              <a:avLst/>
              <a:gdLst>
                <a:gd name="connsiteX0" fmla="*/ 0 w 1555474"/>
                <a:gd name="connsiteY0" fmla="*/ 975974 h 1066831"/>
                <a:gd name="connsiteX1" fmla="*/ 487017 w 1555474"/>
                <a:gd name="connsiteY1" fmla="*/ 975974 h 1066831"/>
                <a:gd name="connsiteX2" fmla="*/ 760343 w 1555474"/>
                <a:gd name="connsiteY2" fmla="*/ 31756 h 1066831"/>
                <a:gd name="connsiteX3" fmla="*/ 969065 w 1555474"/>
                <a:gd name="connsiteY3" fmla="*/ 290174 h 1066831"/>
                <a:gd name="connsiteX4" fmla="*/ 1073426 w 1555474"/>
                <a:gd name="connsiteY4" fmla="*/ 951126 h 1066831"/>
                <a:gd name="connsiteX5" fmla="*/ 1555474 w 1555474"/>
                <a:gd name="connsiteY5" fmla="*/ 995852 h 10668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55474" h="1066831">
                  <a:moveTo>
                    <a:pt x="0" y="975974"/>
                  </a:moveTo>
                  <a:cubicBezTo>
                    <a:pt x="180146" y="1054659"/>
                    <a:pt x="360293" y="1133344"/>
                    <a:pt x="487017" y="975974"/>
                  </a:cubicBezTo>
                  <a:cubicBezTo>
                    <a:pt x="613741" y="818604"/>
                    <a:pt x="680002" y="146056"/>
                    <a:pt x="760343" y="31756"/>
                  </a:cubicBezTo>
                  <a:cubicBezTo>
                    <a:pt x="840684" y="-82544"/>
                    <a:pt x="916885" y="136946"/>
                    <a:pt x="969065" y="290174"/>
                  </a:cubicBezTo>
                  <a:cubicBezTo>
                    <a:pt x="1021245" y="443402"/>
                    <a:pt x="975691" y="833513"/>
                    <a:pt x="1073426" y="951126"/>
                  </a:cubicBezTo>
                  <a:cubicBezTo>
                    <a:pt x="1171161" y="1068739"/>
                    <a:pt x="1363317" y="1032295"/>
                    <a:pt x="1555474" y="995852"/>
                  </a:cubicBezTo>
                </a:path>
              </a:pathLst>
            </a:custGeom>
            <a:no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9" name="TextBox 28">
              <a:extLst>
                <a:ext uri="{FF2B5EF4-FFF2-40B4-BE49-F238E27FC236}">
                  <a16:creationId xmlns:a16="http://schemas.microsoft.com/office/drawing/2014/main" id="{58E823FF-E8AA-47F1-98B2-095CE0DCF77F}"/>
                </a:ext>
              </a:extLst>
            </p:cNvPr>
            <p:cNvSpPr txBox="1"/>
            <p:nvPr/>
          </p:nvSpPr>
          <p:spPr>
            <a:xfrm>
              <a:off x="7200636" y="4165571"/>
              <a:ext cx="511679" cy="2308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prstClr val="black"/>
                  </a:solidFill>
                  <a:effectLst/>
                  <a:uLnTx/>
                  <a:uFillTx/>
                  <a:latin typeface="Calibri" panose="020F0502020204030204"/>
                  <a:ea typeface="+mn-ea"/>
                  <a:cs typeface="+mn-cs"/>
                </a:rPr>
                <a:t>605nm</a:t>
              </a:r>
            </a:p>
          </p:txBody>
        </p:sp>
        <p:sp>
          <p:nvSpPr>
            <p:cNvPr id="30" name="TextBox 29">
              <a:extLst>
                <a:ext uri="{FF2B5EF4-FFF2-40B4-BE49-F238E27FC236}">
                  <a16:creationId xmlns:a16="http://schemas.microsoft.com/office/drawing/2014/main" id="{50654D2B-810C-4F9E-85EB-DFCA8BC4A83D}"/>
                </a:ext>
              </a:extLst>
            </p:cNvPr>
            <p:cNvSpPr txBox="1"/>
            <p:nvPr/>
          </p:nvSpPr>
          <p:spPr>
            <a:xfrm>
              <a:off x="6309057" y="3054273"/>
              <a:ext cx="353943" cy="1154937"/>
            </a:xfrm>
            <a:prstGeom prst="rect">
              <a:avLst/>
            </a:prstGeom>
            <a:noFill/>
          </p:spPr>
          <p:txBody>
            <a:bodyPr vert="vert270"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a:ln>
                    <a:noFill/>
                  </a:ln>
                  <a:solidFill>
                    <a:prstClr val="black"/>
                  </a:solidFill>
                  <a:effectLst/>
                  <a:uLnTx/>
                  <a:uFillTx/>
                  <a:latin typeface="Calibri" panose="020F0502020204030204"/>
                  <a:ea typeface="+mn-ea"/>
                  <a:cs typeface="+mn-cs"/>
                </a:rPr>
                <a:t>Reflected Light %</a:t>
              </a:r>
            </a:p>
          </p:txBody>
        </p:sp>
        <p:sp>
          <p:nvSpPr>
            <p:cNvPr id="31" name="TextBox 30">
              <a:extLst>
                <a:ext uri="{FF2B5EF4-FFF2-40B4-BE49-F238E27FC236}">
                  <a16:creationId xmlns:a16="http://schemas.microsoft.com/office/drawing/2014/main" id="{CC0C4E39-FF30-4FBF-B299-33AD14E0155B}"/>
                </a:ext>
              </a:extLst>
            </p:cNvPr>
            <p:cNvSpPr txBox="1"/>
            <p:nvPr/>
          </p:nvSpPr>
          <p:spPr>
            <a:xfrm>
              <a:off x="6138593" y="4264735"/>
              <a:ext cx="523220" cy="781624"/>
            </a:xfrm>
            <a:prstGeom prst="rect">
              <a:avLst/>
            </a:prstGeom>
            <a:noFill/>
          </p:spPr>
          <p:txBody>
            <a:bodyPr vert="vert270"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a:ln>
                    <a:noFill/>
                  </a:ln>
                  <a:solidFill>
                    <a:prstClr val="black"/>
                  </a:solidFill>
                  <a:effectLst/>
                  <a:uLnTx/>
                  <a:uFillTx/>
                  <a:latin typeface="Calibri" panose="020F0502020204030204"/>
                  <a:ea typeface="+mn-ea"/>
                  <a:cs typeface="+mn-cs"/>
                </a:rPr>
                <a:t>Wavelength</a:t>
              </a:r>
              <a:br>
                <a:rPr kumimoji="0" lang="en-US" sz="1100" b="0" i="0" u="none" strike="noStrike" kern="1200" cap="none" spc="0" normalizeH="0" baseline="0" noProof="0">
                  <a:ln>
                    <a:noFill/>
                  </a:ln>
                  <a:solidFill>
                    <a:prstClr val="black"/>
                  </a:solidFill>
                  <a:effectLst/>
                  <a:uLnTx/>
                  <a:uFillTx/>
                  <a:latin typeface="Calibri" panose="020F0502020204030204"/>
                  <a:ea typeface="+mn-ea"/>
                  <a:cs typeface="+mn-cs"/>
                </a:rPr>
              </a:br>
              <a:r>
                <a:rPr kumimoji="0" lang="en-US" sz="1100" b="0" i="0" u="none" strike="noStrike" kern="1200" cap="none" spc="0" normalizeH="0" baseline="0" noProof="0">
                  <a:ln>
                    <a:noFill/>
                  </a:ln>
                  <a:solidFill>
                    <a:prstClr val="black"/>
                  </a:solidFill>
                  <a:effectLst/>
                  <a:uLnTx/>
                  <a:uFillTx/>
                  <a:latin typeface="Calibri" panose="020F0502020204030204"/>
                  <a:ea typeface="+mn-ea"/>
                  <a:cs typeface="+mn-cs"/>
                </a:rPr>
                <a:t> Shifting</a:t>
              </a:r>
            </a:p>
          </p:txBody>
        </p:sp>
        <p:sp>
          <p:nvSpPr>
            <p:cNvPr id="32" name="Freeform 58">
              <a:extLst>
                <a:ext uri="{FF2B5EF4-FFF2-40B4-BE49-F238E27FC236}">
                  <a16:creationId xmlns:a16="http://schemas.microsoft.com/office/drawing/2014/main" id="{CF1AD956-8E4D-4A74-993C-023E01C6A1EA}"/>
                </a:ext>
              </a:extLst>
            </p:cNvPr>
            <p:cNvSpPr/>
            <p:nvPr/>
          </p:nvSpPr>
          <p:spPr>
            <a:xfrm>
              <a:off x="6619025" y="4433030"/>
              <a:ext cx="870109" cy="666329"/>
            </a:xfrm>
            <a:custGeom>
              <a:avLst/>
              <a:gdLst>
                <a:gd name="connsiteX0" fmla="*/ 0 w 1555474"/>
                <a:gd name="connsiteY0" fmla="*/ 975974 h 1066831"/>
                <a:gd name="connsiteX1" fmla="*/ 487017 w 1555474"/>
                <a:gd name="connsiteY1" fmla="*/ 975974 h 1066831"/>
                <a:gd name="connsiteX2" fmla="*/ 760343 w 1555474"/>
                <a:gd name="connsiteY2" fmla="*/ 31756 h 1066831"/>
                <a:gd name="connsiteX3" fmla="*/ 969065 w 1555474"/>
                <a:gd name="connsiteY3" fmla="*/ 290174 h 1066831"/>
                <a:gd name="connsiteX4" fmla="*/ 1073426 w 1555474"/>
                <a:gd name="connsiteY4" fmla="*/ 951126 h 1066831"/>
                <a:gd name="connsiteX5" fmla="*/ 1555474 w 1555474"/>
                <a:gd name="connsiteY5" fmla="*/ 995852 h 1066831"/>
                <a:gd name="connsiteX0" fmla="*/ 0 w 1555474"/>
                <a:gd name="connsiteY0" fmla="*/ 945887 h 1001215"/>
                <a:gd name="connsiteX1" fmla="*/ 380409 w 1555474"/>
                <a:gd name="connsiteY1" fmla="*/ 192151 h 1001215"/>
                <a:gd name="connsiteX2" fmla="*/ 760343 w 1555474"/>
                <a:gd name="connsiteY2" fmla="*/ 1669 h 1001215"/>
                <a:gd name="connsiteX3" fmla="*/ 969065 w 1555474"/>
                <a:gd name="connsiteY3" fmla="*/ 260087 h 1001215"/>
                <a:gd name="connsiteX4" fmla="*/ 1073426 w 1555474"/>
                <a:gd name="connsiteY4" fmla="*/ 921039 h 1001215"/>
                <a:gd name="connsiteX5" fmla="*/ 1555474 w 1555474"/>
                <a:gd name="connsiteY5" fmla="*/ 965765 h 1001215"/>
                <a:gd name="connsiteX0" fmla="*/ 0 w 1555474"/>
                <a:gd name="connsiteY0" fmla="*/ 945887 h 968127"/>
                <a:gd name="connsiteX1" fmla="*/ 380409 w 1555474"/>
                <a:gd name="connsiteY1" fmla="*/ 192151 h 968127"/>
                <a:gd name="connsiteX2" fmla="*/ 760343 w 1555474"/>
                <a:gd name="connsiteY2" fmla="*/ 1669 h 968127"/>
                <a:gd name="connsiteX3" fmla="*/ 969065 w 1555474"/>
                <a:gd name="connsiteY3" fmla="*/ 260087 h 968127"/>
                <a:gd name="connsiteX4" fmla="*/ 1073427 w 1555474"/>
                <a:gd name="connsiteY4" fmla="*/ 489287 h 968127"/>
                <a:gd name="connsiteX5" fmla="*/ 1555474 w 1555474"/>
                <a:gd name="connsiteY5" fmla="*/ 965765 h 968127"/>
                <a:gd name="connsiteX0" fmla="*/ 0 w 1555474"/>
                <a:gd name="connsiteY0" fmla="*/ 945887 h 975194"/>
                <a:gd name="connsiteX1" fmla="*/ 380409 w 1555474"/>
                <a:gd name="connsiteY1" fmla="*/ 192151 h 975194"/>
                <a:gd name="connsiteX2" fmla="*/ 760343 w 1555474"/>
                <a:gd name="connsiteY2" fmla="*/ 1669 h 975194"/>
                <a:gd name="connsiteX3" fmla="*/ 969065 w 1555474"/>
                <a:gd name="connsiteY3" fmla="*/ 260087 h 975194"/>
                <a:gd name="connsiteX4" fmla="*/ 1073427 w 1555474"/>
                <a:gd name="connsiteY4" fmla="*/ 489287 h 975194"/>
                <a:gd name="connsiteX5" fmla="*/ 1555474 w 1555474"/>
                <a:gd name="connsiteY5" fmla="*/ 965765 h 975194"/>
                <a:gd name="connsiteX0" fmla="*/ 0 w 1555474"/>
                <a:gd name="connsiteY0" fmla="*/ 958745 h 981189"/>
                <a:gd name="connsiteX1" fmla="*/ 380409 w 1555474"/>
                <a:gd name="connsiteY1" fmla="*/ 205009 h 981189"/>
                <a:gd name="connsiteX2" fmla="*/ 760343 w 1555474"/>
                <a:gd name="connsiteY2" fmla="*/ 14527 h 981189"/>
                <a:gd name="connsiteX3" fmla="*/ 977949 w 1555474"/>
                <a:gd name="connsiteY3" fmla="*/ 68045 h 981189"/>
                <a:gd name="connsiteX4" fmla="*/ 1073427 w 1555474"/>
                <a:gd name="connsiteY4" fmla="*/ 502145 h 981189"/>
                <a:gd name="connsiteX5" fmla="*/ 1555474 w 1555474"/>
                <a:gd name="connsiteY5" fmla="*/ 978623 h 9811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55474" h="981189">
                  <a:moveTo>
                    <a:pt x="0" y="958745"/>
                  </a:moveTo>
                  <a:cubicBezTo>
                    <a:pt x="180146" y="1037430"/>
                    <a:pt x="253685" y="362379"/>
                    <a:pt x="380409" y="205009"/>
                  </a:cubicBezTo>
                  <a:cubicBezTo>
                    <a:pt x="507133" y="47639"/>
                    <a:pt x="660753" y="37354"/>
                    <a:pt x="760343" y="14527"/>
                  </a:cubicBezTo>
                  <a:cubicBezTo>
                    <a:pt x="859933" y="-8300"/>
                    <a:pt x="925768" y="-13225"/>
                    <a:pt x="977949" y="68045"/>
                  </a:cubicBezTo>
                  <a:cubicBezTo>
                    <a:pt x="1030130" y="149315"/>
                    <a:pt x="977173" y="350382"/>
                    <a:pt x="1073427" y="502145"/>
                  </a:cubicBezTo>
                  <a:cubicBezTo>
                    <a:pt x="1169681" y="653908"/>
                    <a:pt x="1363317" y="1015066"/>
                    <a:pt x="1555474" y="978623"/>
                  </a:cubicBezTo>
                </a:path>
              </a:pathLst>
            </a:custGeom>
            <a:no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3" name="Freeform 60">
              <a:extLst>
                <a:ext uri="{FF2B5EF4-FFF2-40B4-BE49-F238E27FC236}">
                  <a16:creationId xmlns:a16="http://schemas.microsoft.com/office/drawing/2014/main" id="{2070366B-F2A6-415F-A149-50EC0C8CB326}"/>
                </a:ext>
              </a:extLst>
            </p:cNvPr>
            <p:cNvSpPr/>
            <p:nvPr/>
          </p:nvSpPr>
          <p:spPr>
            <a:xfrm>
              <a:off x="7856884" y="4433030"/>
              <a:ext cx="452230" cy="666329"/>
            </a:xfrm>
            <a:custGeom>
              <a:avLst/>
              <a:gdLst>
                <a:gd name="connsiteX0" fmla="*/ 0 w 1555474"/>
                <a:gd name="connsiteY0" fmla="*/ 975974 h 1066831"/>
                <a:gd name="connsiteX1" fmla="*/ 487017 w 1555474"/>
                <a:gd name="connsiteY1" fmla="*/ 975974 h 1066831"/>
                <a:gd name="connsiteX2" fmla="*/ 760343 w 1555474"/>
                <a:gd name="connsiteY2" fmla="*/ 31756 h 1066831"/>
                <a:gd name="connsiteX3" fmla="*/ 969065 w 1555474"/>
                <a:gd name="connsiteY3" fmla="*/ 290174 h 1066831"/>
                <a:gd name="connsiteX4" fmla="*/ 1073426 w 1555474"/>
                <a:gd name="connsiteY4" fmla="*/ 951126 h 1066831"/>
                <a:gd name="connsiteX5" fmla="*/ 1555474 w 1555474"/>
                <a:gd name="connsiteY5" fmla="*/ 995852 h 1066831"/>
                <a:gd name="connsiteX0" fmla="*/ 0 w 1555474"/>
                <a:gd name="connsiteY0" fmla="*/ 945887 h 1001215"/>
                <a:gd name="connsiteX1" fmla="*/ 380409 w 1555474"/>
                <a:gd name="connsiteY1" fmla="*/ 192151 h 1001215"/>
                <a:gd name="connsiteX2" fmla="*/ 760343 w 1555474"/>
                <a:gd name="connsiteY2" fmla="*/ 1669 h 1001215"/>
                <a:gd name="connsiteX3" fmla="*/ 969065 w 1555474"/>
                <a:gd name="connsiteY3" fmla="*/ 260087 h 1001215"/>
                <a:gd name="connsiteX4" fmla="*/ 1073426 w 1555474"/>
                <a:gd name="connsiteY4" fmla="*/ 921039 h 1001215"/>
                <a:gd name="connsiteX5" fmla="*/ 1555474 w 1555474"/>
                <a:gd name="connsiteY5" fmla="*/ 965765 h 1001215"/>
                <a:gd name="connsiteX0" fmla="*/ 0 w 1555474"/>
                <a:gd name="connsiteY0" fmla="*/ 945887 h 968127"/>
                <a:gd name="connsiteX1" fmla="*/ 380409 w 1555474"/>
                <a:gd name="connsiteY1" fmla="*/ 192151 h 968127"/>
                <a:gd name="connsiteX2" fmla="*/ 760343 w 1555474"/>
                <a:gd name="connsiteY2" fmla="*/ 1669 h 968127"/>
                <a:gd name="connsiteX3" fmla="*/ 969065 w 1555474"/>
                <a:gd name="connsiteY3" fmla="*/ 260087 h 968127"/>
                <a:gd name="connsiteX4" fmla="*/ 1073427 w 1555474"/>
                <a:gd name="connsiteY4" fmla="*/ 489287 h 968127"/>
                <a:gd name="connsiteX5" fmla="*/ 1555474 w 1555474"/>
                <a:gd name="connsiteY5" fmla="*/ 965765 h 968127"/>
                <a:gd name="connsiteX0" fmla="*/ 0 w 1555474"/>
                <a:gd name="connsiteY0" fmla="*/ 945887 h 975194"/>
                <a:gd name="connsiteX1" fmla="*/ 380409 w 1555474"/>
                <a:gd name="connsiteY1" fmla="*/ 192151 h 975194"/>
                <a:gd name="connsiteX2" fmla="*/ 760343 w 1555474"/>
                <a:gd name="connsiteY2" fmla="*/ 1669 h 975194"/>
                <a:gd name="connsiteX3" fmla="*/ 969065 w 1555474"/>
                <a:gd name="connsiteY3" fmla="*/ 260087 h 975194"/>
                <a:gd name="connsiteX4" fmla="*/ 1073427 w 1555474"/>
                <a:gd name="connsiteY4" fmla="*/ 489287 h 975194"/>
                <a:gd name="connsiteX5" fmla="*/ 1555474 w 1555474"/>
                <a:gd name="connsiteY5" fmla="*/ 965765 h 975194"/>
                <a:gd name="connsiteX0" fmla="*/ 0 w 1555474"/>
                <a:gd name="connsiteY0" fmla="*/ 958745 h 981189"/>
                <a:gd name="connsiteX1" fmla="*/ 380409 w 1555474"/>
                <a:gd name="connsiteY1" fmla="*/ 205009 h 981189"/>
                <a:gd name="connsiteX2" fmla="*/ 760343 w 1555474"/>
                <a:gd name="connsiteY2" fmla="*/ 14527 h 981189"/>
                <a:gd name="connsiteX3" fmla="*/ 977949 w 1555474"/>
                <a:gd name="connsiteY3" fmla="*/ 68045 h 981189"/>
                <a:gd name="connsiteX4" fmla="*/ 1073427 w 1555474"/>
                <a:gd name="connsiteY4" fmla="*/ 502145 h 981189"/>
                <a:gd name="connsiteX5" fmla="*/ 1555474 w 1555474"/>
                <a:gd name="connsiteY5" fmla="*/ 978623 h 9811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55474" h="981189">
                  <a:moveTo>
                    <a:pt x="0" y="958745"/>
                  </a:moveTo>
                  <a:cubicBezTo>
                    <a:pt x="180146" y="1037430"/>
                    <a:pt x="253685" y="362379"/>
                    <a:pt x="380409" y="205009"/>
                  </a:cubicBezTo>
                  <a:cubicBezTo>
                    <a:pt x="507133" y="47639"/>
                    <a:pt x="660753" y="37354"/>
                    <a:pt x="760343" y="14527"/>
                  </a:cubicBezTo>
                  <a:cubicBezTo>
                    <a:pt x="859933" y="-8300"/>
                    <a:pt x="925768" y="-13225"/>
                    <a:pt x="977949" y="68045"/>
                  </a:cubicBezTo>
                  <a:cubicBezTo>
                    <a:pt x="1030130" y="149315"/>
                    <a:pt x="977173" y="350382"/>
                    <a:pt x="1073427" y="502145"/>
                  </a:cubicBezTo>
                  <a:cubicBezTo>
                    <a:pt x="1169681" y="653908"/>
                    <a:pt x="1363317" y="1015066"/>
                    <a:pt x="1555474" y="978623"/>
                  </a:cubicBezTo>
                </a:path>
              </a:pathLst>
            </a:custGeom>
            <a:no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4" name="Right Arrow 57">
              <a:extLst>
                <a:ext uri="{FF2B5EF4-FFF2-40B4-BE49-F238E27FC236}">
                  <a16:creationId xmlns:a16="http://schemas.microsoft.com/office/drawing/2014/main" id="{4F122ED8-FECF-4CF2-82FC-A5E6F958C9E5}"/>
                </a:ext>
              </a:extLst>
            </p:cNvPr>
            <p:cNvSpPr/>
            <p:nvPr/>
          </p:nvSpPr>
          <p:spPr>
            <a:xfrm>
              <a:off x="7272997" y="4655547"/>
              <a:ext cx="600276" cy="1204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5" name="TextBox 34">
              <a:extLst>
                <a:ext uri="{FF2B5EF4-FFF2-40B4-BE49-F238E27FC236}">
                  <a16:creationId xmlns:a16="http://schemas.microsoft.com/office/drawing/2014/main" id="{927663B8-1DBE-4492-8E43-B468B51FA124}"/>
                </a:ext>
              </a:extLst>
            </p:cNvPr>
            <p:cNvSpPr txBox="1"/>
            <p:nvPr/>
          </p:nvSpPr>
          <p:spPr>
            <a:xfrm>
              <a:off x="6688957" y="5183377"/>
              <a:ext cx="511679" cy="2308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prstClr val="black"/>
                  </a:solidFill>
                  <a:effectLst/>
                  <a:uLnTx/>
                  <a:uFillTx/>
                  <a:latin typeface="Calibri" panose="020F0502020204030204"/>
                  <a:ea typeface="+mn-ea"/>
                  <a:cs typeface="+mn-cs"/>
                </a:rPr>
                <a:t>500nm</a:t>
              </a:r>
            </a:p>
          </p:txBody>
        </p:sp>
        <p:sp>
          <p:nvSpPr>
            <p:cNvPr id="36" name="TextBox 35">
              <a:extLst>
                <a:ext uri="{FF2B5EF4-FFF2-40B4-BE49-F238E27FC236}">
                  <a16:creationId xmlns:a16="http://schemas.microsoft.com/office/drawing/2014/main" id="{4565E06F-7117-4735-BDF8-D4F5EC1603CC}"/>
                </a:ext>
              </a:extLst>
            </p:cNvPr>
            <p:cNvSpPr txBox="1"/>
            <p:nvPr/>
          </p:nvSpPr>
          <p:spPr>
            <a:xfrm>
              <a:off x="7826539" y="5206460"/>
              <a:ext cx="511679" cy="2308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prstClr val="black"/>
                  </a:solidFill>
                  <a:effectLst/>
                  <a:uLnTx/>
                  <a:uFillTx/>
                  <a:latin typeface="Calibri" panose="020F0502020204030204"/>
                  <a:ea typeface="+mn-ea"/>
                  <a:cs typeface="+mn-cs"/>
                </a:rPr>
                <a:t>900nm</a:t>
              </a:r>
            </a:p>
          </p:txBody>
        </p:sp>
        <p:sp>
          <p:nvSpPr>
            <p:cNvPr id="37" name="TextBox 36">
              <a:extLst>
                <a:ext uri="{FF2B5EF4-FFF2-40B4-BE49-F238E27FC236}">
                  <a16:creationId xmlns:a16="http://schemas.microsoft.com/office/drawing/2014/main" id="{DA0642DA-E3AE-4C50-BFCD-01935F9E88D7}"/>
                </a:ext>
              </a:extLst>
            </p:cNvPr>
            <p:cNvSpPr txBox="1"/>
            <p:nvPr/>
          </p:nvSpPr>
          <p:spPr>
            <a:xfrm rot="5400000">
              <a:off x="7159853" y="4630309"/>
              <a:ext cx="1031051" cy="2350156"/>
            </a:xfrm>
            <a:prstGeom prst="rect">
              <a:avLst/>
            </a:prstGeom>
            <a:noFill/>
          </p:spPr>
          <p:txBody>
            <a:bodyPr vert="vert270"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a:ln>
                    <a:noFill/>
                  </a:ln>
                  <a:solidFill>
                    <a:prstClr val="black"/>
                  </a:solidFill>
                  <a:effectLst/>
                  <a:uLnTx/>
                  <a:uFillTx/>
                  <a:latin typeface="Calibri" panose="020F0502020204030204"/>
                  <a:ea typeface="+mn-ea"/>
                  <a:cs typeface="+mn-cs"/>
                </a:rPr>
                <a:t>Our printable electronics-based  microscopic solar cells are built on plastic film and are optimized to convert light in the 900nm wavelength range</a:t>
              </a:r>
            </a:p>
          </p:txBody>
        </p:sp>
      </p:grpSp>
      <p:grpSp>
        <p:nvGrpSpPr>
          <p:cNvPr id="39" name="Group 38">
            <a:extLst>
              <a:ext uri="{FF2B5EF4-FFF2-40B4-BE49-F238E27FC236}">
                <a16:creationId xmlns:a16="http://schemas.microsoft.com/office/drawing/2014/main" id="{8BA95351-A773-483B-B750-6FF7BE883ECA}"/>
              </a:ext>
            </a:extLst>
          </p:cNvPr>
          <p:cNvGrpSpPr/>
          <p:nvPr/>
        </p:nvGrpSpPr>
        <p:grpSpPr>
          <a:xfrm>
            <a:off x="4053453" y="1935605"/>
            <a:ext cx="1365552" cy="2762870"/>
            <a:chOff x="4640835" y="3116103"/>
            <a:chExt cx="1365552" cy="2762870"/>
          </a:xfrm>
        </p:grpSpPr>
        <p:sp>
          <p:nvSpPr>
            <p:cNvPr id="6" name="Rectangle 5">
              <a:extLst>
                <a:ext uri="{FF2B5EF4-FFF2-40B4-BE49-F238E27FC236}">
                  <a16:creationId xmlns:a16="http://schemas.microsoft.com/office/drawing/2014/main" id="{C4B48CBA-BE97-492B-949A-FBF6C2B10944}"/>
                </a:ext>
              </a:extLst>
            </p:cNvPr>
            <p:cNvSpPr/>
            <p:nvPr/>
          </p:nvSpPr>
          <p:spPr>
            <a:xfrm>
              <a:off x="4641930" y="3175944"/>
              <a:ext cx="247484" cy="2643188"/>
            </a:xfrm>
            <a:prstGeom prst="rect">
              <a:avLst/>
            </a:prstGeom>
            <a:solidFill>
              <a:srgbClr val="D2DEEF"/>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prstClr val="white"/>
                  </a:solidFill>
                  <a:effectLst/>
                  <a:uLnTx/>
                  <a:uFillTx/>
                  <a:latin typeface="Calibri" panose="020F0502020204030204"/>
                  <a:ea typeface="+mn-ea"/>
                  <a:cs typeface="+mn-cs"/>
                </a:rPr>
                <a:t>Polycarbonate/Glass</a:t>
              </a:r>
            </a:p>
          </p:txBody>
        </p:sp>
        <p:sp>
          <p:nvSpPr>
            <p:cNvPr id="7" name="Rectangle 6">
              <a:extLst>
                <a:ext uri="{FF2B5EF4-FFF2-40B4-BE49-F238E27FC236}">
                  <a16:creationId xmlns:a16="http://schemas.microsoft.com/office/drawing/2014/main" id="{D3973FD8-0E2E-4870-84E8-4D91F88777C4}"/>
                </a:ext>
              </a:extLst>
            </p:cNvPr>
            <p:cNvSpPr/>
            <p:nvPr/>
          </p:nvSpPr>
          <p:spPr>
            <a:xfrm>
              <a:off x="4906377" y="3175944"/>
              <a:ext cx="182880" cy="2643188"/>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prstClr val="black"/>
                  </a:solidFill>
                  <a:effectLst/>
                  <a:uLnTx/>
                  <a:uFillTx/>
                  <a:latin typeface="Calibri" panose="020F0502020204030204"/>
                  <a:ea typeface="+mn-ea"/>
                  <a:cs typeface="+mn-cs"/>
                </a:rPr>
                <a:t>Wavelength Shifting Film</a:t>
              </a:r>
            </a:p>
          </p:txBody>
        </p:sp>
        <p:sp>
          <p:nvSpPr>
            <p:cNvPr id="8" name="Rectangle 7">
              <a:extLst>
                <a:ext uri="{FF2B5EF4-FFF2-40B4-BE49-F238E27FC236}">
                  <a16:creationId xmlns:a16="http://schemas.microsoft.com/office/drawing/2014/main" id="{ABAB3966-3A8E-47AA-B80F-D7BD8DBA8690}"/>
                </a:ext>
              </a:extLst>
            </p:cNvPr>
            <p:cNvSpPr/>
            <p:nvPr/>
          </p:nvSpPr>
          <p:spPr>
            <a:xfrm>
              <a:off x="5106220" y="3175944"/>
              <a:ext cx="182880" cy="2643188"/>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prstClr val="black"/>
                  </a:solidFill>
                  <a:effectLst/>
                  <a:uLnTx/>
                  <a:uFillTx/>
                  <a:latin typeface="Calibri" panose="020F0502020204030204"/>
                  <a:ea typeface="+mn-ea"/>
                  <a:cs typeface="+mn-cs"/>
                </a:rPr>
                <a:t>Solar Energy Absorption Film</a:t>
              </a: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3238E340-D6A5-4F3B-9E05-EE3FD77A3AF0}"/>
                </a:ext>
              </a:extLst>
            </p:cNvPr>
            <p:cNvSpPr/>
            <p:nvPr/>
          </p:nvSpPr>
          <p:spPr>
            <a:xfrm>
              <a:off x="5645798" y="3175944"/>
              <a:ext cx="228600" cy="2643188"/>
            </a:xfrm>
            <a:prstGeom prst="rect">
              <a:avLst/>
            </a:prstGeom>
            <a:solidFill>
              <a:srgbClr val="D2DEEF"/>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prstClr val="white"/>
                  </a:solidFill>
                  <a:effectLst/>
                  <a:uLnTx/>
                  <a:uFillTx/>
                  <a:latin typeface="Calibri" panose="020F0502020204030204"/>
                  <a:ea typeface="+mn-ea"/>
                  <a:cs typeface="+mn-cs"/>
                </a:rPr>
                <a:t>Glass/Backing Material</a:t>
              </a:r>
            </a:p>
          </p:txBody>
        </p:sp>
        <p:sp>
          <p:nvSpPr>
            <p:cNvPr id="11" name="Rectangle 10">
              <a:extLst>
                <a:ext uri="{FF2B5EF4-FFF2-40B4-BE49-F238E27FC236}">
                  <a16:creationId xmlns:a16="http://schemas.microsoft.com/office/drawing/2014/main" id="{7D118D57-CCB9-4C25-BC84-96034D003765}"/>
                </a:ext>
              </a:extLst>
            </p:cNvPr>
            <p:cNvSpPr/>
            <p:nvPr/>
          </p:nvSpPr>
          <p:spPr>
            <a:xfrm rot="16200000">
              <a:off x="5117377" y="4343650"/>
              <a:ext cx="728083" cy="307777"/>
            </a:xfrm>
            <a:prstGeom prst="rect">
              <a:avLst/>
            </a:prstGeom>
          </p:spPr>
          <p:txBody>
            <a:bodyPr wrap="non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prstClr val="black"/>
                  </a:solidFill>
                  <a:effectLst/>
                  <a:uLnTx/>
                  <a:uFillTx/>
                  <a:latin typeface="Calibri" panose="020F0502020204030204"/>
                  <a:ea typeface="+mn-ea"/>
                  <a:cs typeface="+mn-cs"/>
                </a:rPr>
                <a:t>Air Gap</a:t>
              </a:r>
            </a:p>
          </p:txBody>
        </p:sp>
        <p:sp>
          <p:nvSpPr>
            <p:cNvPr id="12" name="Rectangle 11">
              <a:extLst>
                <a:ext uri="{FF2B5EF4-FFF2-40B4-BE49-F238E27FC236}">
                  <a16:creationId xmlns:a16="http://schemas.microsoft.com/office/drawing/2014/main" id="{DA4627A4-8B10-4ACB-8920-76459D865F91}"/>
                </a:ext>
              </a:extLst>
            </p:cNvPr>
            <p:cNvSpPr/>
            <p:nvPr/>
          </p:nvSpPr>
          <p:spPr>
            <a:xfrm>
              <a:off x="5300137" y="3175944"/>
              <a:ext cx="330199" cy="264318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39F8A563-625D-4756-9974-34FF5A2AFB6C}"/>
                </a:ext>
              </a:extLst>
            </p:cNvPr>
            <p:cNvSpPr/>
            <p:nvPr/>
          </p:nvSpPr>
          <p:spPr>
            <a:xfrm>
              <a:off x="4641930" y="5819132"/>
              <a:ext cx="447327" cy="598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Rectangle 13">
              <a:extLst>
                <a:ext uri="{FF2B5EF4-FFF2-40B4-BE49-F238E27FC236}">
                  <a16:creationId xmlns:a16="http://schemas.microsoft.com/office/drawing/2014/main" id="{C9E9032E-F3A7-4002-9B41-C694545D0B8A}"/>
                </a:ext>
              </a:extLst>
            </p:cNvPr>
            <p:cNvSpPr/>
            <p:nvPr/>
          </p:nvSpPr>
          <p:spPr>
            <a:xfrm>
              <a:off x="5295166" y="5819132"/>
              <a:ext cx="579232" cy="598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C9804448-A95A-4A07-8DCC-249B5A152675}"/>
                </a:ext>
              </a:extLst>
            </p:cNvPr>
            <p:cNvSpPr/>
            <p:nvPr/>
          </p:nvSpPr>
          <p:spPr>
            <a:xfrm>
              <a:off x="4640835" y="3116103"/>
              <a:ext cx="447327" cy="598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Rectangle 15">
              <a:extLst>
                <a:ext uri="{FF2B5EF4-FFF2-40B4-BE49-F238E27FC236}">
                  <a16:creationId xmlns:a16="http://schemas.microsoft.com/office/drawing/2014/main" id="{B229A377-7ABF-4F86-B479-AA1D4EBE05E8}"/>
                </a:ext>
              </a:extLst>
            </p:cNvPr>
            <p:cNvSpPr/>
            <p:nvPr/>
          </p:nvSpPr>
          <p:spPr>
            <a:xfrm>
              <a:off x="5300137" y="3116103"/>
              <a:ext cx="579232" cy="598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Rectangle 16">
              <a:extLst>
                <a:ext uri="{FF2B5EF4-FFF2-40B4-BE49-F238E27FC236}">
                  <a16:creationId xmlns:a16="http://schemas.microsoft.com/office/drawing/2014/main" id="{6F3A3419-FD68-4EF7-A789-966CADC7CE8F}"/>
                </a:ext>
              </a:extLst>
            </p:cNvPr>
            <p:cNvSpPr/>
            <p:nvPr/>
          </p:nvSpPr>
          <p:spPr>
            <a:xfrm>
              <a:off x="5106220" y="5819131"/>
              <a:ext cx="198232" cy="59841"/>
            </a:xfrm>
            <a:prstGeom prst="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Rectangle 17">
              <a:extLst>
                <a:ext uri="{FF2B5EF4-FFF2-40B4-BE49-F238E27FC236}">
                  <a16:creationId xmlns:a16="http://schemas.microsoft.com/office/drawing/2014/main" id="{D781FA92-42EA-4BE1-84F4-E12AEA514649}"/>
                </a:ext>
              </a:extLst>
            </p:cNvPr>
            <p:cNvSpPr/>
            <p:nvPr/>
          </p:nvSpPr>
          <p:spPr>
            <a:xfrm>
              <a:off x="5094228" y="3116103"/>
              <a:ext cx="198232" cy="59841"/>
            </a:xfrm>
            <a:prstGeom prst="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8" name="Right Arrow 59">
              <a:extLst>
                <a:ext uri="{FF2B5EF4-FFF2-40B4-BE49-F238E27FC236}">
                  <a16:creationId xmlns:a16="http://schemas.microsoft.com/office/drawing/2014/main" id="{F2F3039A-B4E6-4A56-B869-69E73425C24F}"/>
                </a:ext>
              </a:extLst>
            </p:cNvPr>
            <p:cNvSpPr/>
            <p:nvPr/>
          </p:nvSpPr>
          <p:spPr>
            <a:xfrm>
              <a:off x="4896872" y="3224871"/>
              <a:ext cx="1109515" cy="16932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spTree>
    <p:extLst>
      <p:ext uri="{BB962C8B-B14F-4D97-AF65-F5344CB8AC3E}">
        <p14:creationId xmlns:p14="http://schemas.microsoft.com/office/powerpoint/2010/main" val="2834517379"/>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E5E7A5-9BC5-45A8-902E-201B33A70BB6}"/>
              </a:ext>
            </a:extLst>
          </p:cNvPr>
          <p:cNvSpPr>
            <a:spLocks noGrp="1"/>
          </p:cNvSpPr>
          <p:nvPr>
            <p:ph type="title"/>
          </p:nvPr>
        </p:nvSpPr>
        <p:spPr/>
        <p:txBody>
          <a:bodyPr/>
          <a:lstStyle/>
          <a:p>
            <a:r>
              <a:rPr lang="en-CA" b="1">
                <a:solidFill>
                  <a:srgbClr val="09708A"/>
                </a:solidFill>
                <a:latin typeface="Calibri" panose="020F0502020204030204" pitchFamily="34" charset="0"/>
              </a:rPr>
              <a:t>Technology</a:t>
            </a:r>
            <a:endParaRPr lang="en-CA"/>
          </a:p>
        </p:txBody>
      </p:sp>
      <p:graphicFrame>
        <p:nvGraphicFramePr>
          <p:cNvPr id="3" name="Content Placeholder 3">
            <a:extLst>
              <a:ext uri="{FF2B5EF4-FFF2-40B4-BE49-F238E27FC236}">
                <a16:creationId xmlns:a16="http://schemas.microsoft.com/office/drawing/2014/main" id="{8AD0E9B8-4639-4CC6-9289-9B2F72F6D5C1}"/>
              </a:ext>
            </a:extLst>
          </p:cNvPr>
          <p:cNvGraphicFramePr>
            <a:graphicFrameLocks/>
          </p:cNvGraphicFramePr>
          <p:nvPr>
            <p:extLst>
              <p:ext uri="{D42A27DB-BD31-4B8C-83A1-F6EECF244321}">
                <p14:modId xmlns:p14="http://schemas.microsoft.com/office/powerpoint/2010/main" val="1987845998"/>
              </p:ext>
            </p:extLst>
          </p:nvPr>
        </p:nvGraphicFramePr>
        <p:xfrm>
          <a:off x="348700" y="355912"/>
          <a:ext cx="8483600" cy="269309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Box 3">
            <a:extLst>
              <a:ext uri="{FF2B5EF4-FFF2-40B4-BE49-F238E27FC236}">
                <a16:creationId xmlns:a16="http://schemas.microsoft.com/office/drawing/2014/main" id="{3E1A17F9-4482-4FEC-9CBE-22D673989AB0}"/>
              </a:ext>
            </a:extLst>
          </p:cNvPr>
          <p:cNvSpPr txBox="1"/>
          <p:nvPr/>
        </p:nvSpPr>
        <p:spPr>
          <a:xfrm>
            <a:off x="486329" y="2571750"/>
            <a:ext cx="1440945" cy="2292935"/>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100" b="0" i="0" u="none" strike="noStrike" kern="1200" cap="none" spc="0" normalizeH="0" baseline="0" noProof="0">
                <a:ln>
                  <a:noFill/>
                </a:ln>
                <a:solidFill>
                  <a:prstClr val="black"/>
                </a:solidFill>
                <a:effectLst/>
                <a:uLnTx/>
                <a:uFillTx/>
                <a:latin typeface="Calibri" panose="020F0502020204030204" pitchFamily="34" charset="0"/>
                <a:ea typeface="+mn-ea"/>
                <a:cs typeface="+mn-cs"/>
              </a:rPr>
              <a:t>Wavelength </a:t>
            </a:r>
            <a:br>
              <a:rPr kumimoji="0" lang="en-US" sz="1100" b="0" i="0" u="none" strike="noStrike" kern="1200" cap="none" spc="0" normalizeH="0" baseline="0" noProof="0">
                <a:ln>
                  <a:noFill/>
                </a:ln>
                <a:solidFill>
                  <a:prstClr val="black"/>
                </a:solidFill>
                <a:effectLst/>
                <a:uLnTx/>
                <a:uFillTx/>
                <a:latin typeface="Calibri" panose="020F0502020204030204" pitchFamily="34" charset="0"/>
                <a:ea typeface="+mn-ea"/>
                <a:cs typeface="+mn-cs"/>
              </a:rPr>
            </a:br>
            <a:r>
              <a:rPr kumimoji="0" lang="en-US" sz="1100" b="0" i="0" u="none" strike="noStrike" kern="1200" cap="none" spc="0" normalizeH="0" baseline="0" noProof="0">
                <a:ln>
                  <a:noFill/>
                </a:ln>
                <a:solidFill>
                  <a:prstClr val="black"/>
                </a:solidFill>
                <a:effectLst/>
                <a:uLnTx/>
                <a:uFillTx/>
                <a:latin typeface="Calibri" panose="020F0502020204030204" pitchFamily="34" charset="0"/>
                <a:ea typeface="+mn-ea"/>
                <a:cs typeface="+mn-cs"/>
              </a:rPr>
              <a:t>shifting film developed, modeled efficiency improvement of 0.75%</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100" b="0" i="0" u="none" strike="noStrike" kern="1200" cap="none" spc="0" normalizeH="0" baseline="0" noProof="0">
                <a:ln>
                  <a:noFill/>
                </a:ln>
                <a:solidFill>
                  <a:prstClr val="black"/>
                </a:solidFill>
                <a:effectLst/>
                <a:uLnTx/>
                <a:uFillTx/>
                <a:latin typeface="Calibri" panose="020F0502020204030204" pitchFamily="34" charset="0"/>
                <a:ea typeface="+mn-ea"/>
                <a:cs typeface="+mn-cs"/>
              </a:rPr>
              <a:t>Initial solar absorption film capable of producing charge of 0.001W/cm</a:t>
            </a:r>
            <a:r>
              <a:rPr kumimoji="0" lang="en-US" sz="1100" b="0" i="0" u="none" strike="noStrike" kern="1200" cap="none" spc="0" normalizeH="0" baseline="30000" noProof="0">
                <a:ln>
                  <a:noFill/>
                </a:ln>
                <a:solidFill>
                  <a:prstClr val="black"/>
                </a:solidFill>
                <a:effectLst/>
                <a:uLnTx/>
                <a:uFillTx/>
                <a:latin typeface="Calibri" panose="020F0502020204030204" pitchFamily="34" charset="0"/>
                <a:ea typeface="+mn-ea"/>
                <a:cs typeface="+mn-cs"/>
              </a:rPr>
              <a:t>2</a:t>
            </a:r>
            <a:r>
              <a:rPr kumimoji="0" lang="en-US" sz="1100" b="0" i="0" u="none" strike="noStrike" kern="1200" cap="none" spc="0" normalizeH="0" baseline="0" noProof="0">
                <a:ln>
                  <a:noFill/>
                </a:ln>
                <a:solidFill>
                  <a:prstClr val="black"/>
                </a:solidFill>
                <a:effectLst/>
                <a:uLnTx/>
                <a:uFillTx/>
                <a:latin typeface="Calibri" panose="020F0502020204030204" pitchFamily="34" charset="0"/>
                <a:ea typeface="+mn-ea"/>
                <a:cs typeface="+mn-cs"/>
              </a:rPr>
              <a:t> </a:t>
            </a:r>
          </a:p>
        </p:txBody>
      </p:sp>
      <p:sp>
        <p:nvSpPr>
          <p:cNvPr id="5" name="TextBox 4">
            <a:extLst>
              <a:ext uri="{FF2B5EF4-FFF2-40B4-BE49-F238E27FC236}">
                <a16:creationId xmlns:a16="http://schemas.microsoft.com/office/drawing/2014/main" id="{F6B04EAA-F366-4AB3-A705-70030E0BF93C}"/>
              </a:ext>
            </a:extLst>
          </p:cNvPr>
          <p:cNvSpPr txBox="1"/>
          <p:nvPr/>
        </p:nvSpPr>
        <p:spPr>
          <a:xfrm>
            <a:off x="2798809" y="2583130"/>
            <a:ext cx="1388164" cy="1785104"/>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100" b="0" i="0" u="none" strike="noStrike" kern="1200" cap="none" spc="0" normalizeH="0" baseline="0" noProof="0">
                <a:ln>
                  <a:noFill/>
                </a:ln>
                <a:solidFill>
                  <a:prstClr val="black"/>
                </a:solidFill>
                <a:effectLst/>
                <a:uLnTx/>
                <a:uFillTx/>
                <a:latin typeface="Calibri" panose="020F0502020204030204" pitchFamily="34" charset="0"/>
                <a:ea typeface="+mn-ea"/>
                <a:cs typeface="+mn-cs"/>
              </a:rPr>
              <a:t>Layered films utilized to enhance solar generation by 0.5%</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100" b="0" i="0" u="none" strike="noStrike" kern="1200" cap="none" spc="0" normalizeH="0" baseline="0" noProof="0">
                <a:ln>
                  <a:noFill/>
                </a:ln>
                <a:solidFill>
                  <a:prstClr val="black"/>
                </a:solidFill>
                <a:effectLst/>
                <a:uLnTx/>
                <a:uFillTx/>
                <a:latin typeface="Calibri" panose="020F0502020204030204" pitchFamily="34" charset="0"/>
                <a:ea typeface="+mn-ea"/>
                <a:cs typeface="+mn-cs"/>
              </a:rPr>
              <a:t>Printable solar absorption film process prototyped</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1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 name="TextBox 5">
            <a:extLst>
              <a:ext uri="{FF2B5EF4-FFF2-40B4-BE49-F238E27FC236}">
                <a16:creationId xmlns:a16="http://schemas.microsoft.com/office/drawing/2014/main" id="{55922F7F-154D-45C6-B480-19D21A32104A}"/>
              </a:ext>
            </a:extLst>
          </p:cNvPr>
          <p:cNvSpPr txBox="1"/>
          <p:nvPr/>
        </p:nvSpPr>
        <p:spPr>
          <a:xfrm>
            <a:off x="5058508" y="2571750"/>
            <a:ext cx="1431235" cy="1615827"/>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100" b="0" i="0" u="none" strike="noStrike" kern="1200" cap="none" spc="0" normalizeH="0" baseline="0" noProof="0">
                <a:ln>
                  <a:noFill/>
                </a:ln>
                <a:solidFill>
                  <a:prstClr val="black"/>
                </a:solidFill>
                <a:effectLst/>
                <a:uLnTx/>
                <a:uFillTx/>
                <a:latin typeface="Calibri" panose="020F0502020204030204" pitchFamily="34" charset="0"/>
                <a:ea typeface="+mn-ea"/>
                <a:cs typeface="+mn-cs"/>
              </a:rPr>
              <a:t>Able to harvest power from solar absorption film at annual 0.01MWh/</a:t>
            </a:r>
            <a:r>
              <a:rPr kumimoji="0" lang="en-US" sz="1100" b="0" i="0" u="none" strike="noStrike" kern="1200" cap="none" spc="0" normalizeH="0" baseline="0" noProof="0" err="1">
                <a:ln>
                  <a:noFill/>
                </a:ln>
                <a:solidFill>
                  <a:prstClr val="black"/>
                </a:solidFill>
                <a:effectLst/>
                <a:uLnTx/>
                <a:uFillTx/>
                <a:latin typeface="Calibri" panose="020F0502020204030204" pitchFamily="34" charset="0"/>
                <a:ea typeface="+mn-ea"/>
                <a:cs typeface="+mn-cs"/>
              </a:rPr>
              <a:t>sqft</a:t>
            </a:r>
            <a:r>
              <a:rPr kumimoji="0" lang="en-US" sz="1100" b="0" i="0" u="none" strike="noStrike" kern="1200" cap="none" spc="0" normalizeH="0" baseline="0" noProof="0">
                <a:ln>
                  <a:noFill/>
                </a:ln>
                <a:solidFill>
                  <a:prstClr val="black"/>
                </a:solidFill>
                <a:effectLst/>
                <a:uLnTx/>
                <a:uFillTx/>
                <a:latin typeface="Calibri" panose="020F0502020204030204" pitchFamily="34" charset="0"/>
                <a:ea typeface="+mn-ea"/>
                <a:cs typeface="+mn-cs"/>
              </a:rPr>
              <a:t> at standard solar test conditions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a:ln>
                <a:noFill/>
              </a:ln>
              <a:solidFill>
                <a:prstClr val="black"/>
              </a:solidFill>
              <a:effectLst/>
              <a:uLnTx/>
              <a:uFillTx/>
              <a:latin typeface="Calibri" panose="020F050202020403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1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43614828"/>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A17CC-0341-4ED0-84FE-5FC28529B92B}"/>
              </a:ext>
            </a:extLst>
          </p:cNvPr>
          <p:cNvSpPr>
            <a:spLocks noGrp="1"/>
          </p:cNvSpPr>
          <p:nvPr>
            <p:ph type="title"/>
          </p:nvPr>
        </p:nvSpPr>
        <p:spPr/>
        <p:txBody>
          <a:bodyPr/>
          <a:lstStyle/>
          <a:p>
            <a:r>
              <a:rPr lang="en-CA" b="1">
                <a:solidFill>
                  <a:srgbClr val="09708A"/>
                </a:solidFill>
                <a:latin typeface="Calibri" panose="020F0502020204030204" pitchFamily="34" charset="0"/>
              </a:rPr>
              <a:t>Technology</a:t>
            </a:r>
            <a:endParaRPr lang="en-CA"/>
          </a:p>
        </p:txBody>
      </p:sp>
      <p:graphicFrame>
        <p:nvGraphicFramePr>
          <p:cNvPr id="3" name="Table 2">
            <a:extLst>
              <a:ext uri="{FF2B5EF4-FFF2-40B4-BE49-F238E27FC236}">
                <a16:creationId xmlns:a16="http://schemas.microsoft.com/office/drawing/2014/main" id="{8AAFBC31-8CF2-4EAF-A093-D7A3EFF1CA81}"/>
              </a:ext>
            </a:extLst>
          </p:cNvPr>
          <p:cNvGraphicFramePr>
            <a:graphicFrameLocks noGrp="1"/>
          </p:cNvGraphicFramePr>
          <p:nvPr>
            <p:extLst>
              <p:ext uri="{D42A27DB-BD31-4B8C-83A1-F6EECF244321}">
                <p14:modId xmlns:p14="http://schemas.microsoft.com/office/powerpoint/2010/main" val="2821551431"/>
              </p:ext>
            </p:extLst>
          </p:nvPr>
        </p:nvGraphicFramePr>
        <p:xfrm>
          <a:off x="581025" y="1017725"/>
          <a:ext cx="7981949" cy="2926080"/>
        </p:xfrm>
        <a:graphic>
          <a:graphicData uri="http://schemas.openxmlformats.org/drawingml/2006/table">
            <a:tbl>
              <a:tblPr firstRow="1" bandRow="1"/>
              <a:tblGrid>
                <a:gridCol w="2486025">
                  <a:extLst>
                    <a:ext uri="{9D8B030D-6E8A-4147-A177-3AD203B41FA5}">
                      <a16:colId xmlns:a16="http://schemas.microsoft.com/office/drawing/2014/main" val="20000"/>
                    </a:ext>
                  </a:extLst>
                </a:gridCol>
                <a:gridCol w="1008822">
                  <a:extLst>
                    <a:ext uri="{9D8B030D-6E8A-4147-A177-3AD203B41FA5}">
                      <a16:colId xmlns:a16="http://schemas.microsoft.com/office/drawing/2014/main" val="20001"/>
                    </a:ext>
                  </a:extLst>
                </a:gridCol>
                <a:gridCol w="1182756">
                  <a:extLst>
                    <a:ext uri="{9D8B030D-6E8A-4147-A177-3AD203B41FA5}">
                      <a16:colId xmlns:a16="http://schemas.microsoft.com/office/drawing/2014/main" val="3431415097"/>
                    </a:ext>
                  </a:extLst>
                </a:gridCol>
                <a:gridCol w="3304346">
                  <a:extLst>
                    <a:ext uri="{9D8B030D-6E8A-4147-A177-3AD203B41FA5}">
                      <a16:colId xmlns:a16="http://schemas.microsoft.com/office/drawing/2014/main" val="20002"/>
                    </a:ext>
                  </a:extLst>
                </a:gridCol>
              </a:tblGrid>
              <a:tr h="370840">
                <a:tc>
                  <a:txBody>
                    <a:bodyPr/>
                    <a:lstStyle>
                      <a:lvl1pPr marL="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9pPr>
                    </a:lstStyle>
                    <a:p>
                      <a:r>
                        <a:rPr lang="en-CA" sz="1400">
                          <a:latin typeface="Calibri" panose="020F0502020204030204" pitchFamily="34" charset="0"/>
                        </a:rPr>
                        <a:t>Risk</a:t>
                      </a: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05AEAE"/>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9pPr>
                    </a:lstStyle>
                    <a:p>
                      <a:r>
                        <a:rPr lang="en-CA" sz="1400">
                          <a:latin typeface="Calibri" panose="020F0502020204030204" pitchFamily="34" charset="0"/>
                        </a:rPr>
                        <a:t>Impact (H,M,L)</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05AEAE"/>
                    </a:solidFill>
                  </a:tcPr>
                </a:tc>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9pPr>
                    </a:lstStyle>
                    <a:p>
                      <a:r>
                        <a:rPr lang="en-CA" sz="1400" b="1" kern="1200">
                          <a:solidFill>
                            <a:schemeClr val="lt1"/>
                          </a:solidFill>
                          <a:latin typeface="Calibri" panose="020F0502020204030204" pitchFamily="34" charset="0"/>
                          <a:ea typeface="+mn-ea"/>
                          <a:cs typeface="+mn-cs"/>
                        </a:rPr>
                        <a:t>Likelihood (H,M,L)</a:t>
                      </a: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05AEAE"/>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9pPr>
                    </a:lstStyle>
                    <a:p>
                      <a:r>
                        <a:rPr lang="en-CA" sz="1400">
                          <a:latin typeface="Calibri" panose="020F0502020204030204" pitchFamily="34" charset="0"/>
                        </a:rPr>
                        <a:t>Mitigation</a:t>
                      </a:r>
                    </a:p>
                  </a:txBody>
                  <a:tcPr>
                    <a:lnL w="12700" cap="flat" cmpd="sng" algn="ctr">
                      <a:solidFill>
                        <a:sysClr val="window" lastClr="FFFFFF"/>
                      </a:solidFill>
                      <a:prstDash val="solid"/>
                      <a:round/>
                      <a:headEnd type="none" w="med" len="med"/>
                      <a:tailEnd type="none" w="med" len="med"/>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05AEAE"/>
                    </a:solidFill>
                  </a:tcPr>
                </a:tc>
                <a:extLst>
                  <a:ext uri="{0D108BD9-81ED-4DB2-BD59-A6C34878D82A}">
                    <a16:rowId xmlns:a16="http://schemas.microsoft.com/office/drawing/2014/main" val="10000"/>
                  </a:ext>
                </a:extLst>
              </a:tr>
              <a:tr h="370840">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en-CA" sz="1400">
                          <a:latin typeface="Calibri" panose="020F0502020204030204" pitchFamily="34" charset="0"/>
                        </a:rPr>
                        <a:t>Integration of wavelength shifting and PE</a:t>
                      </a:r>
                      <a:r>
                        <a:rPr lang="en-CA" sz="1400" baseline="0">
                          <a:latin typeface="Calibri" panose="020F0502020204030204" pitchFamily="34" charset="0"/>
                        </a:rPr>
                        <a:t> solar cell film does not scale well</a:t>
                      </a:r>
                      <a:endParaRPr lang="en-CA" sz="1400">
                        <a:latin typeface="Calibri" panose="020F0502020204030204" pitchFamily="34" charset="0"/>
                      </a:endParaRP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en-CA" sz="1400">
                          <a:latin typeface="Calibri" panose="020F0502020204030204" pitchFamily="34" charset="0"/>
                        </a:rPr>
                        <a:t>M</a:t>
                      </a:r>
                    </a:p>
                  </a:txBody>
                  <a:tcPr>
                    <a:lnL w="12700" cmpd="sng">
                      <a:solidFill>
                        <a:sysClr val="window" lastClr="FFFFFF"/>
                      </a:solidFill>
                    </a:lnL>
                    <a:lnR w="12700" cmpd="sng">
                      <a:solidFill>
                        <a:sysClr val="window" lastClr="FFFFFF"/>
                      </a:solidFill>
                    </a:lnR>
                    <a:lnT w="381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9pPr>
                    </a:lstStyle>
                    <a:p>
                      <a:r>
                        <a:rPr lang="en-CA" sz="1400">
                          <a:latin typeface="Calibri" panose="020F0502020204030204" pitchFamily="34" charset="0"/>
                        </a:rPr>
                        <a:t>M</a:t>
                      </a: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5B9BD5">
                        <a:tint val="40000"/>
                      </a:srgbClr>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en-CA" sz="1400">
                          <a:latin typeface="Calibri" panose="020F0502020204030204" pitchFamily="34" charset="0"/>
                        </a:rPr>
                        <a:t>Pre-engineering</a:t>
                      </a:r>
                      <a:r>
                        <a:rPr lang="en-CA" sz="1400" baseline="0">
                          <a:latin typeface="Calibri" panose="020F0502020204030204" pitchFamily="34" charset="0"/>
                        </a:rPr>
                        <a:t> will ensure successful, scaled integration of two main components.</a:t>
                      </a:r>
                      <a:endParaRPr lang="en-CA" sz="1400">
                        <a:latin typeface="Calibri" panose="020F0502020204030204" pitchFamily="34" charset="0"/>
                      </a:endParaRP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extLst>
                  <a:ext uri="{0D108BD9-81ED-4DB2-BD59-A6C34878D82A}">
                    <a16:rowId xmlns:a16="http://schemas.microsoft.com/office/drawing/2014/main" val="10001"/>
                  </a:ext>
                </a:extLst>
              </a:tr>
              <a:tr h="370840">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en-CA" sz="1400" baseline="0">
                          <a:latin typeface="Calibri" panose="020F0502020204030204" pitchFamily="34" charset="0"/>
                        </a:rPr>
                        <a:t>Modules translucency does not withstand inclement weather</a:t>
                      </a:r>
                      <a:endParaRPr lang="en-CA" sz="1400">
                        <a:latin typeface="Calibri" panose="020F0502020204030204" pitchFamily="34" charset="0"/>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en-CA" sz="1400">
                          <a:latin typeface="Calibri" panose="020F0502020204030204" pitchFamily="34" charset="0"/>
                        </a:rPr>
                        <a:t>L</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9pPr>
                    </a:lstStyle>
                    <a:p>
                      <a:r>
                        <a:rPr lang="en-CA" sz="1400">
                          <a:latin typeface="Calibri" panose="020F0502020204030204" pitchFamily="34" charset="0"/>
                        </a:rPr>
                        <a:t>L</a:t>
                      </a: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5B9BD5">
                        <a:tint val="20000"/>
                      </a:srgbClr>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en-CA" sz="1400">
                          <a:latin typeface="Calibri" panose="020F0502020204030204" pitchFamily="34" charset="0"/>
                        </a:rPr>
                        <a:t>Several building operators expressed interest in demonstrating</a:t>
                      </a:r>
                      <a:r>
                        <a:rPr lang="en-CA" sz="1400" baseline="0">
                          <a:latin typeface="Calibri" panose="020F0502020204030204" pitchFamily="34" charset="0"/>
                        </a:rPr>
                        <a:t> technology in non-window applications due to potential benefits.</a:t>
                      </a:r>
                      <a:endParaRPr lang="en-CA" sz="1400">
                        <a:latin typeface="Calibri" panose="020F0502020204030204" pitchFamily="34" charset="0"/>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extLst>
                  <a:ext uri="{0D108BD9-81ED-4DB2-BD59-A6C34878D82A}">
                    <a16:rowId xmlns:a16="http://schemas.microsoft.com/office/drawing/2014/main" val="10002"/>
                  </a:ext>
                </a:extLst>
              </a:tr>
              <a:tr h="370840">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en-CA" sz="1400">
                          <a:latin typeface="Calibri" panose="020F0502020204030204" pitchFamily="34" charset="0"/>
                        </a:rPr>
                        <a:t>Volatile Alberta</a:t>
                      </a:r>
                      <a:r>
                        <a:rPr lang="en-CA" sz="1400" baseline="0">
                          <a:latin typeface="Calibri" panose="020F0502020204030204" pitchFamily="34" charset="0"/>
                        </a:rPr>
                        <a:t> weather skews data necessitating further testing</a:t>
                      </a:r>
                      <a:endParaRPr lang="en-CA" sz="1400">
                        <a:latin typeface="Calibri" panose="020F0502020204030204" pitchFamily="34" charset="0"/>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en-CA" sz="1400">
                          <a:latin typeface="Calibri" panose="020F0502020204030204" pitchFamily="34" charset="0"/>
                        </a:rPr>
                        <a:t>M-H</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9pPr>
                    </a:lstStyle>
                    <a:p>
                      <a:r>
                        <a:rPr lang="en-CA" sz="1400">
                          <a:latin typeface="Calibri" panose="020F0502020204030204" pitchFamily="34" charset="0"/>
                        </a:rPr>
                        <a:t>L</a:t>
                      </a: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en-CA" sz="1400">
                          <a:latin typeface="Calibri" panose="020F0502020204030204" pitchFamily="34" charset="0"/>
                        </a:rPr>
                        <a:t>Alternative business</a:t>
                      </a:r>
                      <a:r>
                        <a:rPr lang="en-CA" sz="1400" baseline="0">
                          <a:latin typeface="Calibri" panose="020F0502020204030204" pitchFamily="34" charset="0"/>
                        </a:rPr>
                        <a:t> models will be considered if building operators do not want to purchase modules outright. </a:t>
                      </a:r>
                      <a:endParaRPr lang="en-CA" sz="1400">
                        <a:latin typeface="Calibri" panose="020F0502020204030204" pitchFamily="34" charset="0"/>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083152372"/>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361DB7-1495-4246-8E9C-0046C7C0EFDD}"/>
              </a:ext>
            </a:extLst>
          </p:cNvPr>
          <p:cNvSpPr>
            <a:spLocks noGrp="1"/>
          </p:cNvSpPr>
          <p:nvPr>
            <p:ph type="title"/>
          </p:nvPr>
        </p:nvSpPr>
        <p:spPr/>
        <p:txBody>
          <a:bodyPr/>
          <a:lstStyle/>
          <a:p>
            <a:r>
              <a:rPr lang="en-CA" b="1">
                <a:solidFill>
                  <a:srgbClr val="09708A"/>
                </a:solidFill>
                <a:latin typeface="Calibri" panose="020F0502020204030204" pitchFamily="34" charset="0"/>
              </a:rPr>
              <a:t>Technology – Key Innovation</a:t>
            </a:r>
            <a:endParaRPr lang="en-CA"/>
          </a:p>
        </p:txBody>
      </p:sp>
      <p:sp>
        <p:nvSpPr>
          <p:cNvPr id="3" name="Content Placeholder 1">
            <a:extLst>
              <a:ext uri="{FF2B5EF4-FFF2-40B4-BE49-F238E27FC236}">
                <a16:creationId xmlns:a16="http://schemas.microsoft.com/office/drawing/2014/main" id="{EC1347E0-DC1E-4C4A-BF87-467E95FB0B07}"/>
              </a:ext>
            </a:extLst>
          </p:cNvPr>
          <p:cNvSpPr txBox="1">
            <a:spLocks/>
          </p:cNvSpPr>
          <p:nvPr/>
        </p:nvSpPr>
        <p:spPr>
          <a:xfrm>
            <a:off x="330200" y="1147434"/>
            <a:ext cx="8483600" cy="3002535"/>
          </a:xfrm>
          <a:prstGeom prst="rect">
            <a:avLst/>
          </a:prstGeom>
        </p:spPr>
        <p:txBody>
          <a:bodyPr/>
          <a:lstStyle>
            <a:defPPr marR="0" lvl="0" algn="l" rtl="0">
              <a:lnSpc>
                <a:spcPct val="100000"/>
              </a:lnSpc>
              <a:spcBef>
                <a:spcPct val="0"/>
              </a:spcBef>
              <a:spcAft>
                <a:spcPct val="0"/>
              </a:spcAft>
            </a:defPPr>
            <a:lvl1pPr marR="0" lvl="0" algn="l" rtl="0" eaLnBrk="1" hangingPunct="1">
              <a:lnSpc>
                <a:spcPct val="100000"/>
              </a:lnSpc>
              <a:spcBef>
                <a:spcPct val="0"/>
              </a:spcBef>
              <a:spcAft>
                <a:spcPct val="0"/>
              </a:spcAft>
              <a:buClr>
                <a:srgbClr val="000000"/>
              </a:buClr>
              <a:buFont typeface="Arial"/>
              <a:defRPr sz="1400" b="0" i="0" u="none" strike="noStrike" cap="none">
                <a:solidFill>
                  <a:srgbClr val="000000"/>
                </a:solidFill>
                <a:latin typeface="Pluto Sans Regular" panose="02000000000000000000" pitchFamily="50" charset="0"/>
                <a:ea typeface="Pluto Sans Regular" panose="02000000000000000000" pitchFamily="50" charset="0"/>
                <a:cs typeface="Arial"/>
                <a:sym typeface="Arial"/>
              </a:defRPr>
            </a:lvl1pPr>
            <a:lvl2pPr marR="0" lvl="1" algn="l" rtl="0" eaLnBrk="1" hangingPunct="1">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9pPr>
          </a:lstStyle>
          <a:p>
            <a:pPr marL="285750" indent="-285750">
              <a:buFont typeface="Arial" panose="020B0604020202020204" pitchFamily="34" charset="0"/>
              <a:buChar char="•"/>
            </a:pPr>
            <a:r>
              <a:rPr lang="en-CA">
                <a:latin typeface="Calibri" panose="020F0502020204030204" pitchFamily="34" charset="0"/>
              </a:rPr>
              <a:t>Our wavelength shifting film technology is enabled by quantum-dots and works to both reflect a chosen wavelength of light to provide tunable colour and shift other areas of the spectrum to the ideal absorption wavelengths for our solar cells</a:t>
            </a:r>
          </a:p>
          <a:p>
            <a:pPr marL="285750" indent="-285750">
              <a:buFont typeface="Arial" panose="020B0604020202020204" pitchFamily="34" charset="0"/>
              <a:buChar char="•"/>
            </a:pPr>
            <a:endParaRPr lang="en-CA">
              <a:latin typeface="Calibri" panose="020F0502020204030204" pitchFamily="34" charset="0"/>
            </a:endParaRPr>
          </a:p>
          <a:p>
            <a:pPr marL="285750" indent="-285750">
              <a:buFont typeface="Arial" panose="020B0604020202020204" pitchFamily="34" charset="0"/>
              <a:buChar char="•"/>
            </a:pPr>
            <a:r>
              <a:rPr lang="en-CA">
                <a:latin typeface="Calibri" panose="020F0502020204030204" pitchFamily="34" charset="0"/>
              </a:rPr>
              <a:t>Our solar cell film is produced using printable electronics materials, allow for nearly invisible structures, while achieving low cost</a:t>
            </a:r>
          </a:p>
          <a:p>
            <a:pPr marL="285750" indent="-285750">
              <a:buFont typeface="Arial" panose="020B0604020202020204" pitchFamily="34" charset="0"/>
              <a:buChar char="•"/>
            </a:pPr>
            <a:endParaRPr lang="en-CA">
              <a:latin typeface="Calibri" panose="020F0502020204030204" pitchFamily="34" charset="0"/>
            </a:endParaRPr>
          </a:p>
          <a:p>
            <a:pPr marL="285750" indent="-285750">
              <a:buFont typeface="Arial" panose="020B0604020202020204" pitchFamily="34" charset="0"/>
              <a:buChar char="•"/>
            </a:pPr>
            <a:r>
              <a:rPr lang="en-CA">
                <a:latin typeface="Calibri" panose="020F0502020204030204" pitchFamily="34" charset="0"/>
              </a:rPr>
              <a:t>This combination will provide market-leading BIPV efficiency, giving Palette an opportunity to drive a market that has been slow to grow. </a:t>
            </a:r>
          </a:p>
          <a:p>
            <a:pPr marL="285750" indent="-285750">
              <a:buFont typeface="Arial" panose="020B0604020202020204" pitchFamily="34" charset="0"/>
              <a:buChar char="•"/>
            </a:pPr>
            <a:endParaRPr lang="en-CA">
              <a:latin typeface="Calibri" panose="020F0502020204030204" pitchFamily="34" charset="0"/>
            </a:endParaRPr>
          </a:p>
          <a:p>
            <a:pPr marL="285750" indent="-285750">
              <a:buFont typeface="Arial" panose="020B0604020202020204" pitchFamily="34" charset="0"/>
              <a:buChar char="•"/>
            </a:pPr>
            <a:r>
              <a:rPr lang="en-CA">
                <a:latin typeface="Calibri" panose="020F0502020204030204" pitchFamily="34" charset="0"/>
              </a:rPr>
              <a:t>Further, the ability to tune the panels to virtually any colour (during assembly) will allow customers to maintain the aesthetic of their building envelope. </a:t>
            </a:r>
          </a:p>
        </p:txBody>
      </p:sp>
    </p:spTree>
    <p:extLst>
      <p:ext uri="{BB962C8B-B14F-4D97-AF65-F5344CB8AC3E}">
        <p14:creationId xmlns:p14="http://schemas.microsoft.com/office/powerpoint/2010/main" val="1432474523"/>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S_NET" val="4.0.30319.42000"/>
  <p:tag name="AS_OS" val="Microsoft Windows NT 6.3.9600.0"/>
  <p:tag name="AS_RELEASE_DATE" val="2018.12.12"/>
  <p:tag name="AS_TITLE" val="Aspose.Slides for .NET 4.0"/>
  <p:tag name="AS_VERSION" val="18.12"/>
</p:tagLst>
</file>

<file path=ppt/theme/theme1.xml><?xml version="1.0" encoding="utf-8"?>
<a:theme xmlns:a="http://schemas.openxmlformats.org/drawingml/2006/main" name="Simple Light">
  <a:themeElements>
    <a:clrScheme name="SDTC PPT Theme">
      <a:dk1>
        <a:srgbClr val="595959"/>
      </a:dk1>
      <a:lt1>
        <a:srgbClr val="FFFFFF"/>
      </a:lt1>
      <a:dk2>
        <a:srgbClr val="595959"/>
      </a:dk2>
      <a:lt2>
        <a:srgbClr val="FFFFFF"/>
      </a:lt2>
      <a:accent1>
        <a:srgbClr val="097086"/>
      </a:accent1>
      <a:accent2>
        <a:srgbClr val="8DC63F"/>
      </a:accent2>
      <a:accent3>
        <a:srgbClr val="009444"/>
      </a:accent3>
      <a:accent4>
        <a:srgbClr val="39B54A"/>
      </a:accent4>
      <a:accent5>
        <a:srgbClr val="8DC63F"/>
      </a:accent5>
      <a:accent6>
        <a:srgbClr val="D7DF23"/>
      </a:accent6>
      <a:hlink>
        <a:srgbClr val="097086"/>
      </a:hlink>
      <a:folHlink>
        <a:srgbClr val="215569"/>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2019_SlideMaster.pptx" id="{B5C566FD-1CDA-4701-8BE3-6A6E3D85547A}" vid="{226E2863-23AC-4469-8E97-53FA50995C89}"/>
    </a:ext>
  </a:extLst>
</a:theme>
</file>

<file path=ppt/theme/theme2.xml><?xml version="1.0" encoding="utf-8"?>
<a:theme xmlns:a="http://schemas.openxmlformats.org/drawingml/2006/main" name="Simple Light override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BDF96DE97C18644998CB2DB2448DD9A" ma:contentTypeVersion="13" ma:contentTypeDescription="Create a new document." ma:contentTypeScope="" ma:versionID="c42298775775793ae32b8e422b7276cf">
  <xsd:schema xmlns:xsd="http://www.w3.org/2001/XMLSchema" xmlns:xs="http://www.w3.org/2001/XMLSchema" xmlns:p="http://schemas.microsoft.com/office/2006/metadata/properties" xmlns:ns2="8ce7319b-9d60-4c48-abeb-e7f86af5761a" xmlns:ns3="ccc2d5d2-970c-45c2-91df-304c80dd76e5" targetNamespace="http://schemas.microsoft.com/office/2006/metadata/properties" ma:root="true" ma:fieldsID="f3820ac01f8dcd11d167d8c530081084" ns2:_="" ns3:_="">
    <xsd:import namespace="8ce7319b-9d60-4c48-abeb-e7f86af5761a"/>
    <xsd:import namespace="ccc2d5d2-970c-45c2-91df-304c80dd76e5"/>
    <xsd:element name="properties">
      <xsd:complexType>
        <xsd:sequence>
          <xsd:element name="documentManagement">
            <xsd:complexType>
              <xsd:all>
                <xsd:element ref="ns2:Presenter" minOccurs="0"/>
                <xsd:element ref="ns2:EVent_x0020_Date" minOccurs="0"/>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ce7319b-9d60-4c48-abeb-e7f86af5761a" elementFormDefault="qualified">
    <xsd:import namespace="http://schemas.microsoft.com/office/2006/documentManagement/types"/>
    <xsd:import namespace="http://schemas.microsoft.com/office/infopath/2007/PartnerControls"/>
    <xsd:element name="Presenter" ma:index="4" nillable="true" ma:displayName="Presenter" ma:internalName="Presenter" ma:readOnly="false">
      <xsd:simpleType>
        <xsd:restriction base="dms:Text">
          <xsd:maxLength value="255"/>
        </xsd:restriction>
      </xsd:simpleType>
    </xsd:element>
    <xsd:element name="EVent_x0020_Date" ma:index="5" nillable="true" ma:displayName="Event Date" ma:format="DateOnly" ma:internalName="EVent_x0020_Date" ma:readOnly="false">
      <xsd:simpleType>
        <xsd:restriction base="dms:DateTime"/>
      </xsd:simpleType>
    </xsd:element>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cc2d5d2-970c-45c2-91df-304c80dd76e5"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6"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EVent_x0020_Date xmlns="8ce7319b-9d60-4c48-abeb-e7f86af5761a" xsi:nil="true"/>
    <Presenter xmlns="8ce7319b-9d60-4c48-abeb-e7f86af5761a" xsi:nil="true"/>
  </documentManagement>
</p:properties>
</file>

<file path=customXml/itemProps1.xml><?xml version="1.0" encoding="utf-8"?>
<ds:datastoreItem xmlns:ds="http://schemas.openxmlformats.org/officeDocument/2006/customXml" ds:itemID="{9D53972C-8E67-4477-B74A-E61CF7AD85DA}">
  <ds:schemaRefs>
    <ds:schemaRef ds:uri="8ce7319b-9d60-4c48-abeb-e7f86af5761a"/>
    <ds:schemaRef ds:uri="ccc2d5d2-970c-45c2-91df-304c80dd76e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0449E80C-DD2E-4BCE-8B47-5EF8F9C55811}">
  <ds:schemaRefs>
    <ds:schemaRef ds:uri="http://schemas.microsoft.com/sharepoint/v3/contenttype/forms"/>
  </ds:schemaRefs>
</ds:datastoreItem>
</file>

<file path=customXml/itemProps3.xml><?xml version="1.0" encoding="utf-8"?>
<ds:datastoreItem xmlns:ds="http://schemas.openxmlformats.org/officeDocument/2006/customXml" ds:itemID="{D526AFEB-0AE3-466F-BF93-5D2A28CA5522}">
  <ds:schemaRefs>
    <ds:schemaRef ds:uri="8ce7319b-9d60-4c48-abeb-e7f86af5761a"/>
    <ds:schemaRef ds:uri="ccc2d5d2-970c-45c2-91df-304c80dd76e5"/>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blank</Template>
  <Application>Microsoft Office PowerPoint</Application>
  <PresentationFormat>On-screen Show (16:9)</PresentationFormat>
  <Slides>22</Slides>
  <Notes>1</Notes>
  <HiddenSlides>0</HiddenSlide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Simple Light</vt:lpstr>
      <vt:lpstr>SDTC Sample Application For Funding</vt:lpstr>
      <vt:lpstr>Company Information</vt:lpstr>
      <vt:lpstr>Define The Sustainability Problem</vt:lpstr>
      <vt:lpstr>Environmental Benefits - Qualitative</vt:lpstr>
      <vt:lpstr>Environmental Benefits - Quantitative</vt:lpstr>
      <vt:lpstr>Technology</vt:lpstr>
      <vt:lpstr>Technology</vt:lpstr>
      <vt:lpstr>Technology</vt:lpstr>
      <vt:lpstr>Technology – Key Innovation</vt:lpstr>
      <vt:lpstr>Market – Quantification</vt:lpstr>
      <vt:lpstr>Market – Commercial Strategy</vt:lpstr>
      <vt:lpstr>Market – Value Proposition</vt:lpstr>
      <vt:lpstr>Market – Competitors</vt:lpstr>
      <vt:lpstr>Project Overview</vt:lpstr>
      <vt:lpstr>Project Workplan</vt:lpstr>
      <vt:lpstr>Project Partners</vt:lpstr>
      <vt:lpstr>Project Budget</vt:lpstr>
      <vt:lpstr>Management Team</vt:lpstr>
      <vt:lpstr>Management Team</vt:lpstr>
      <vt:lpstr>Intellectual Property</vt:lpstr>
      <vt:lpstr>Intellectual Property</vt:lpstr>
      <vt:lpstr>Media Ready Description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dc:title>
  <dc:creator>Rogers, Rebecca</dc:creator>
  <cp:revision>1</cp:revision>
  <dcterms:created xsi:type="dcterms:W3CDTF">2019-12-18T16:57:25Z</dcterms:created>
  <dcterms:modified xsi:type="dcterms:W3CDTF">2020-08-10T14:49:30Z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LINKTEK-FILE-ID">
    <vt:lpwstr>019C-2594-31AC-5244</vt:lpwstr>
  </property>
  <property fmtid="{D5CDD505-2E9C-101B-9397-08002B2CF9AE}" pid="3" name="ContentTypeId">
    <vt:lpwstr>0x010100DBDF96DE97C18644998CB2DB2448DD9A</vt:lpwstr>
  </property>
</Properties>
</file>