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4"/>
  </p:sldMasterIdLst>
  <p:notesMasterIdLst>
    <p:notesMasterId r:id="rId26"/>
  </p:notesMasterIdLst>
  <p:handoutMasterIdLst>
    <p:handoutMasterId r:id="rId27"/>
  </p:handoutMasterIdLst>
  <p:sldIdLst>
    <p:sldId id="257"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Lst>
  <p:sldSz cx="9144000" cy="5143500" type="screen16x9"/>
  <p:notesSz cx="6858000" cy="9144000"/>
  <p:custDataLst>
    <p:tags r:id="rId28"/>
  </p:custDataLst>
  <p:defaultText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94CFEB1D-E3AE-44A7-A07F-A3F37E92BC49}">
          <p14:sldIdLst>
            <p14:sldId id="257"/>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56943D-2845-486D-AAA4-EC88B3FD3B53}" v="1" dt="2020-08-10T14:51:07.7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798" y="4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 Rideout" userId="d3c0bb1a-5d5f-486c-a795-ac194b1fb508" providerId="ADAL" clId="{6D56943D-2845-486D-AAA4-EC88B3FD3B53}"/>
    <pc:docChg chg="custSel modSld">
      <pc:chgData name="Nathan Rideout" userId="d3c0bb1a-5d5f-486c-a795-ac194b1fb508" providerId="ADAL" clId="{6D56943D-2845-486D-AAA4-EC88B3FD3B53}" dt="2020-08-10T14:51:08.278" v="3" actId="27636"/>
      <pc:docMkLst>
        <pc:docMk/>
      </pc:docMkLst>
      <pc:sldChg chg="modSp mod">
        <pc:chgData name="Nathan Rideout" userId="d3c0bb1a-5d5f-486c-a795-ac194b1fb508" providerId="ADAL" clId="{6D56943D-2845-486D-AAA4-EC88B3FD3B53}" dt="2020-08-10T14:51:08.190" v="0" actId="27636"/>
        <pc:sldMkLst>
          <pc:docMk/>
          <pc:sldMk cId="580584947" sldId="268"/>
        </pc:sldMkLst>
        <pc:spChg chg="mod">
          <ac:chgData name="Nathan Rideout" userId="d3c0bb1a-5d5f-486c-a795-ac194b1fb508" providerId="ADAL" clId="{6D56943D-2845-486D-AAA4-EC88B3FD3B53}" dt="2020-08-10T14:51:08.190" v="0" actId="27636"/>
          <ac:spMkLst>
            <pc:docMk/>
            <pc:sldMk cId="580584947" sldId="268"/>
            <ac:spMk id="4" creationId="{49F02F19-6519-4677-AB2A-8E4CA9467ED4}"/>
          </ac:spMkLst>
        </pc:spChg>
      </pc:sldChg>
      <pc:sldChg chg="modSp mod">
        <pc:chgData name="Nathan Rideout" userId="d3c0bb1a-5d5f-486c-a795-ac194b1fb508" providerId="ADAL" clId="{6D56943D-2845-486D-AAA4-EC88B3FD3B53}" dt="2020-08-10T14:51:08.222" v="1" actId="27636"/>
        <pc:sldMkLst>
          <pc:docMk/>
          <pc:sldMk cId="3640217336" sldId="269"/>
        </pc:sldMkLst>
        <pc:spChg chg="mod">
          <ac:chgData name="Nathan Rideout" userId="d3c0bb1a-5d5f-486c-a795-ac194b1fb508" providerId="ADAL" clId="{6D56943D-2845-486D-AAA4-EC88B3FD3B53}" dt="2020-08-10T14:51:08.222" v="1" actId="27636"/>
          <ac:spMkLst>
            <pc:docMk/>
            <pc:sldMk cId="3640217336" sldId="269"/>
            <ac:spMk id="4" creationId="{A4EA7C61-61F1-4CB3-8D2C-6815A3BB1246}"/>
          </ac:spMkLst>
        </pc:spChg>
      </pc:sldChg>
      <pc:sldChg chg="modSp mod">
        <pc:chgData name="Nathan Rideout" userId="d3c0bb1a-5d5f-486c-a795-ac194b1fb508" providerId="ADAL" clId="{6D56943D-2845-486D-AAA4-EC88B3FD3B53}" dt="2020-08-10T14:51:08.246" v="2" actId="27636"/>
        <pc:sldMkLst>
          <pc:docMk/>
          <pc:sldMk cId="2106634990" sldId="270"/>
        </pc:sldMkLst>
        <pc:spChg chg="mod">
          <ac:chgData name="Nathan Rideout" userId="d3c0bb1a-5d5f-486c-a795-ac194b1fb508" providerId="ADAL" clId="{6D56943D-2845-486D-AAA4-EC88B3FD3B53}" dt="2020-08-10T14:51:08.246" v="2" actId="27636"/>
          <ac:spMkLst>
            <pc:docMk/>
            <pc:sldMk cId="2106634990" sldId="270"/>
            <ac:spMk id="3" creationId="{EC9B1C45-9B0B-4A7F-8D7A-635BC499713A}"/>
          </ac:spMkLst>
        </pc:spChg>
      </pc:sldChg>
      <pc:sldChg chg="modSp mod">
        <pc:chgData name="Nathan Rideout" userId="d3c0bb1a-5d5f-486c-a795-ac194b1fb508" providerId="ADAL" clId="{6D56943D-2845-486D-AAA4-EC88B3FD3B53}" dt="2020-08-10T14:51:08.278" v="3" actId="27636"/>
        <pc:sldMkLst>
          <pc:docMk/>
          <pc:sldMk cId="2590111744" sldId="285"/>
        </pc:sldMkLst>
        <pc:spChg chg="mod">
          <ac:chgData name="Nathan Rideout" userId="d3c0bb1a-5d5f-486c-a795-ac194b1fb508" providerId="ADAL" clId="{6D56943D-2845-486D-AAA4-EC88B3FD3B53}" dt="2020-08-10T14:51:08.278" v="3" actId="27636"/>
          <ac:spMkLst>
            <pc:docMk/>
            <pc:sldMk cId="2590111744" sldId="285"/>
            <ac:spMk id="5" creationId="{CBDA0261-0A2A-45E9-9187-BAC3310DD78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15" b="1" i="0" u="none" strike="noStrike" kern="1200" spc="0" baseline="0">
                <a:solidFill>
                  <a:schemeClr val="tx1"/>
                </a:solidFill>
                <a:latin typeface="+mn-lt"/>
                <a:ea typeface="+mn-ea"/>
                <a:cs typeface="+mn-cs"/>
              </a:defRPr>
            </a:pPr>
            <a:r>
              <a:rPr lang="fr-CA" noProof="0" dirty="0"/>
              <a:t>Taille</a:t>
            </a:r>
            <a:r>
              <a:rPr lang="fr-CA" baseline="0" noProof="0" dirty="0"/>
              <a:t> du marché</a:t>
            </a:r>
            <a:r>
              <a:rPr lang="fr-CA" noProof="0" dirty="0"/>
              <a:t> (millions </a:t>
            </a:r>
            <a:r>
              <a:rPr lang="fr-CA" noProof="0"/>
              <a:t>de $ CA)</a:t>
            </a:r>
            <a:endParaRPr lang="fr-CA" noProof="0" dirty="0"/>
          </a:p>
        </c:rich>
      </c:tx>
      <c:overlay val="0"/>
      <c:spPr>
        <a:noFill/>
        <a:ln>
          <a:noFill/>
        </a:ln>
        <a:effectLst/>
      </c:spPr>
      <c:txPr>
        <a:bodyPr rot="0" spcFirstLastPara="1" vertOverflow="ellipsis" vert="horz" wrap="square" anchor="ctr" anchorCtr="1"/>
        <a:lstStyle/>
        <a:p>
          <a:pPr>
            <a:defRPr sz="1915" b="1" i="0" u="none" strike="noStrike" kern="1200" spc="0" baseline="0">
              <a:solidFill>
                <a:schemeClr val="tx1"/>
              </a:solidFill>
              <a:latin typeface="+mn-lt"/>
              <a:ea typeface="+mn-ea"/>
              <a:cs typeface="+mn-cs"/>
            </a:defRPr>
          </a:pPr>
          <a:endParaRPr lang="en-US"/>
        </a:p>
      </c:txPr>
    </c:title>
    <c:autoTitleDeleted val="0"/>
    <c:plotArea>
      <c:layout/>
      <c:ofPieChart>
        <c:ofPieType val="pie"/>
        <c:varyColors val="1"/>
        <c:ser>
          <c:idx val="0"/>
          <c:order val="0"/>
          <c:tx>
            <c:strRef>
              <c:f>Sheet1!$B$1</c:f>
              <c:strCache>
                <c:ptCount val="1"/>
                <c:pt idx="0">
                  <c:v>Taille du marché</c:v>
                </c:pt>
              </c:strCache>
            </c:strRef>
          </c:tx>
          <c:spPr>
            <a:ln>
              <a:solidFill>
                <a:schemeClr val="tx1"/>
              </a:solidFill>
            </a:ln>
          </c:spPr>
          <c:dPt>
            <c:idx val="0"/>
            <c:bubble3D val="0"/>
            <c:spPr>
              <a:solidFill>
                <a:schemeClr val="accent1"/>
              </a:solidFill>
              <a:ln w="19050">
                <a:solidFill>
                  <a:schemeClr val="tx1"/>
                </a:solidFill>
              </a:ln>
              <a:effectLst/>
            </c:spPr>
            <c:extLst>
              <c:ext xmlns:c16="http://schemas.microsoft.com/office/drawing/2014/chart" uri="{C3380CC4-5D6E-409C-BE32-E72D297353CC}">
                <c16:uniqueId val="{00000001-EBFA-4B44-B25E-BCC04B49C03E}"/>
              </c:ext>
            </c:extLst>
          </c:dPt>
          <c:dPt>
            <c:idx val="1"/>
            <c:bubble3D val="0"/>
            <c:spPr>
              <a:solidFill>
                <a:schemeClr val="accent2"/>
              </a:solidFill>
              <a:ln w="19050">
                <a:solidFill>
                  <a:schemeClr val="tx1"/>
                </a:solidFill>
              </a:ln>
              <a:effectLst/>
            </c:spPr>
            <c:extLst>
              <c:ext xmlns:c16="http://schemas.microsoft.com/office/drawing/2014/chart" uri="{C3380CC4-5D6E-409C-BE32-E72D297353CC}">
                <c16:uniqueId val="{00000003-EBFA-4B44-B25E-BCC04B49C03E}"/>
              </c:ext>
            </c:extLst>
          </c:dPt>
          <c:dPt>
            <c:idx val="2"/>
            <c:bubble3D val="0"/>
            <c:spPr>
              <a:solidFill>
                <a:schemeClr val="accent6">
                  <a:lumMod val="40000"/>
                  <a:lumOff val="60000"/>
                </a:schemeClr>
              </a:solidFill>
              <a:ln w="19050">
                <a:solidFill>
                  <a:schemeClr val="tx1"/>
                </a:solidFill>
              </a:ln>
              <a:effectLst/>
            </c:spPr>
            <c:extLst>
              <c:ext xmlns:c16="http://schemas.microsoft.com/office/drawing/2014/chart" uri="{C3380CC4-5D6E-409C-BE32-E72D297353CC}">
                <c16:uniqueId val="{00000005-EBFA-4B44-B25E-BCC04B49C03E}"/>
              </c:ext>
            </c:extLst>
          </c:dPt>
          <c:dPt>
            <c:idx val="3"/>
            <c:bubble3D val="0"/>
            <c:spPr>
              <a:solidFill>
                <a:schemeClr val="accent4"/>
              </a:solidFill>
              <a:ln w="19050">
                <a:solidFill>
                  <a:schemeClr val="tx1"/>
                </a:solidFill>
              </a:ln>
              <a:effectLst/>
            </c:spPr>
            <c:extLst>
              <c:ext xmlns:c16="http://schemas.microsoft.com/office/drawing/2014/chart" uri="{C3380CC4-5D6E-409C-BE32-E72D297353CC}">
                <c16:uniqueId val="{00000007-EBFA-4B44-B25E-BCC04B49C03E}"/>
              </c:ext>
            </c:extLst>
          </c:dPt>
          <c:dPt>
            <c:idx val="4"/>
            <c:bubble3D val="0"/>
            <c:spPr>
              <a:solidFill>
                <a:schemeClr val="accent5"/>
              </a:solidFill>
              <a:ln w="19050">
                <a:solidFill>
                  <a:schemeClr val="tx1"/>
                </a:solidFill>
              </a:ln>
              <a:effectLst/>
            </c:spPr>
            <c:extLst>
              <c:ext xmlns:c16="http://schemas.microsoft.com/office/drawing/2014/chart" uri="{C3380CC4-5D6E-409C-BE32-E72D297353CC}">
                <c16:uniqueId val="{00000009-EBFA-4B44-B25E-BCC04B49C03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PVIB fenêtre</c:v>
                </c:pt>
                <c:pt idx="1">
                  <c:v>PVIB mur</c:v>
                </c:pt>
                <c:pt idx="2">
                  <c:v>Reste de l'Amérique du Nord</c:v>
                </c:pt>
                <c:pt idx="3">
                  <c:v>Marché canadien</c:v>
                </c:pt>
              </c:strCache>
            </c:strRef>
          </c:cat>
          <c:val>
            <c:numRef>
              <c:f>Sheet1!$B$2:$B$5</c:f>
              <c:numCache>
                <c:formatCode>_("$"* #,##0_);_("$"* \(#,##0\);_("$"* "-"_);_(@_)</c:formatCode>
                <c:ptCount val="4"/>
                <c:pt idx="0">
                  <c:v>3400</c:v>
                </c:pt>
                <c:pt idx="1">
                  <c:v>3350</c:v>
                </c:pt>
                <c:pt idx="2">
                  <c:v>225</c:v>
                </c:pt>
                <c:pt idx="3">
                  <c:v>25</c:v>
                </c:pt>
              </c:numCache>
            </c:numRef>
          </c:val>
          <c:extLst>
            <c:ext xmlns:c16="http://schemas.microsoft.com/office/drawing/2014/chart" uri="{C3380CC4-5D6E-409C-BE32-E72D297353CC}">
              <c16:uniqueId val="{0000000A-EBFA-4B44-B25E-BCC04B49C03E}"/>
            </c:ext>
          </c:extLst>
        </c:ser>
        <c:dLbls>
          <c:showLegendKey val="0"/>
          <c:showVal val="0"/>
          <c:showCatName val="0"/>
          <c:showSerName val="0"/>
          <c:showPercent val="0"/>
          <c:showBubbleSize val="0"/>
          <c:showLeaderLines val="1"/>
        </c:dLbls>
        <c:gapWidth val="100"/>
        <c:secondPieSize val="75"/>
        <c:serLines>
          <c:spPr>
            <a:ln w="9525" cap="flat" cmpd="sng" algn="ctr">
              <a:solidFill>
                <a:schemeClr val="tx1">
                  <a:lumMod val="35000"/>
                  <a:lumOff val="65000"/>
                </a:schemeClr>
              </a:solidFill>
              <a:round/>
            </a:ln>
            <a:effectLst/>
          </c:spPr>
        </c:serLines>
      </c:of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3">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50000"/>
            <a:lumOff val="50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915"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62DCFD-F4D1-4CA9-A64D-78780615510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9C66B2CD-8714-431B-9630-7BD99FD9757E}">
      <dgm:prSet phldrT="[Text]"/>
      <dgm:spPr/>
      <dgm:t>
        <a:bodyPr/>
        <a:lstStyle/>
        <a:p>
          <a:r>
            <a:rPr lang="fr-FR" dirty="0">
              <a:latin typeface="Calibri" panose="020F0502020204030204" pitchFamily="34" charset="0"/>
            </a:rPr>
            <a:t>Conception et premiers essais en laboratoire</a:t>
          </a:r>
        </a:p>
      </dgm:t>
    </dgm:pt>
    <dgm:pt modelId="{BC46A382-66CC-45F8-A536-93457D32F4B3}" type="parTrans" cxnId="{9BE3A9F9-91AA-4E03-A194-7002BF976DBB}">
      <dgm:prSet/>
      <dgm:spPr/>
      <dgm:t>
        <a:bodyPr/>
        <a:lstStyle/>
        <a:p>
          <a:endParaRPr lang="en-US">
            <a:latin typeface="Pluto Sans Regular" panose="02000000000000000000" pitchFamily="50" charset="0"/>
          </a:endParaRPr>
        </a:p>
      </dgm:t>
    </dgm:pt>
    <dgm:pt modelId="{CBF0B790-A4DA-4623-87B6-CB15336118FB}" type="sibTrans" cxnId="{9BE3A9F9-91AA-4E03-A194-7002BF976DBB}">
      <dgm:prSet/>
      <dgm:spPr/>
      <dgm:t>
        <a:bodyPr/>
        <a:lstStyle/>
        <a:p>
          <a:endParaRPr lang="en-US" dirty="0">
            <a:latin typeface="Calibri" panose="020F0502020204030204" pitchFamily="34" charset="0"/>
          </a:endParaRPr>
        </a:p>
      </dgm:t>
    </dgm:pt>
    <dgm:pt modelId="{72E807E5-D2DA-49F4-AEA6-F0801254BBE6}">
      <dgm:prSet phldrT="[Text]"/>
      <dgm:spPr/>
      <dgm:t>
        <a:bodyPr/>
        <a:lstStyle/>
        <a:p>
          <a:r>
            <a:rPr lang="fr-FR" dirty="0">
              <a:latin typeface="Calibri" panose="020F0502020204030204" pitchFamily="34" charset="0"/>
            </a:rPr>
            <a:t>Première intégration réussie de la technologie de décalage de la longueur d’onde avec des cellules photovoltaïques</a:t>
          </a:r>
        </a:p>
      </dgm:t>
    </dgm:pt>
    <dgm:pt modelId="{0AD9FCFD-C42C-4BAA-A8E8-8FCDA6B67BF0}" type="parTrans" cxnId="{972154DB-71F5-4D14-A2E6-0ACF6BB98A9F}">
      <dgm:prSet/>
      <dgm:spPr/>
      <dgm:t>
        <a:bodyPr/>
        <a:lstStyle/>
        <a:p>
          <a:endParaRPr lang="en-US">
            <a:latin typeface="Pluto Sans Regular" panose="02000000000000000000" pitchFamily="50" charset="0"/>
          </a:endParaRPr>
        </a:p>
      </dgm:t>
    </dgm:pt>
    <dgm:pt modelId="{1ED26FE8-62CB-4800-846F-E53DCD2B202E}" type="sibTrans" cxnId="{972154DB-71F5-4D14-A2E6-0ACF6BB98A9F}">
      <dgm:prSet/>
      <dgm:spPr/>
      <dgm:t>
        <a:bodyPr/>
        <a:lstStyle/>
        <a:p>
          <a:endParaRPr lang="en-US" dirty="0">
            <a:latin typeface="Calibri" panose="020F0502020204030204" pitchFamily="34" charset="0"/>
          </a:endParaRPr>
        </a:p>
      </dgm:t>
    </dgm:pt>
    <dgm:pt modelId="{A0750835-4356-4344-82F7-6052FBA619AA}">
      <dgm:prSet phldrT="[Text]"/>
      <dgm:spPr/>
      <dgm:t>
        <a:bodyPr/>
        <a:lstStyle/>
        <a:p>
          <a:r>
            <a:rPr lang="fr-FR" dirty="0">
              <a:latin typeface="Calibri" panose="020F0502020204030204" pitchFamily="34" charset="0"/>
            </a:rPr>
            <a:t>Développement du premier prototype de module</a:t>
          </a:r>
        </a:p>
      </dgm:t>
    </dgm:pt>
    <dgm:pt modelId="{884A5B65-5B2F-469F-8AA9-A9D673D0A40F}" type="parTrans" cxnId="{1B32EA93-E005-47B2-9AA0-318E922D2857}">
      <dgm:prSet/>
      <dgm:spPr/>
      <dgm:t>
        <a:bodyPr/>
        <a:lstStyle/>
        <a:p>
          <a:endParaRPr lang="en-US">
            <a:latin typeface="Pluto Sans Regular" panose="02000000000000000000" pitchFamily="50" charset="0"/>
          </a:endParaRPr>
        </a:p>
      </dgm:t>
    </dgm:pt>
    <dgm:pt modelId="{F78CF5F0-B15E-4427-AC4E-1C631B5F495C}" type="sibTrans" cxnId="{1B32EA93-E005-47B2-9AA0-318E922D2857}">
      <dgm:prSet/>
      <dgm:spPr/>
      <dgm:t>
        <a:bodyPr/>
        <a:lstStyle/>
        <a:p>
          <a:endParaRPr lang="en-US" dirty="0">
            <a:latin typeface="Calibri" panose="020F0502020204030204" pitchFamily="34" charset="0"/>
          </a:endParaRPr>
        </a:p>
      </dgm:t>
    </dgm:pt>
    <dgm:pt modelId="{1F377EC6-4340-437E-92F4-502CB32E59A7}">
      <dgm:prSet/>
      <dgm:spPr/>
      <dgm:t>
        <a:bodyPr/>
        <a:lstStyle/>
        <a:p>
          <a:r>
            <a:rPr lang="fr-FR" dirty="0">
              <a:latin typeface="Calibri" panose="020F0502020204030204" pitchFamily="34" charset="0"/>
            </a:rPr>
            <a:t>Étape actuelle – Obtention du financement pour mener le projet de démonstration</a:t>
          </a:r>
        </a:p>
      </dgm:t>
    </dgm:pt>
    <dgm:pt modelId="{D1BAF453-F2EA-4CAA-B10B-1515BAD6B9F9}" type="parTrans" cxnId="{1BD244C6-9358-44EC-A570-DA5C2E4AE474}">
      <dgm:prSet/>
      <dgm:spPr/>
      <dgm:t>
        <a:bodyPr/>
        <a:lstStyle/>
        <a:p>
          <a:endParaRPr lang="en-US">
            <a:latin typeface="Pluto Sans Regular" panose="02000000000000000000" pitchFamily="50" charset="0"/>
          </a:endParaRPr>
        </a:p>
      </dgm:t>
    </dgm:pt>
    <dgm:pt modelId="{17CB0506-9EB9-4B31-84FC-806C03F95F3B}" type="sibTrans" cxnId="{1BD244C6-9358-44EC-A570-DA5C2E4AE474}">
      <dgm:prSet/>
      <dgm:spPr/>
      <dgm:t>
        <a:bodyPr/>
        <a:lstStyle/>
        <a:p>
          <a:endParaRPr lang="en-US">
            <a:latin typeface="Pluto Sans Regular" panose="02000000000000000000" pitchFamily="50" charset="0"/>
          </a:endParaRPr>
        </a:p>
      </dgm:t>
    </dgm:pt>
    <dgm:pt modelId="{81F066B0-B99A-46B5-A818-EE0223ED9DE3}">
      <dgm:prSet/>
      <dgm:spPr/>
      <dgm:t>
        <a:bodyPr/>
        <a:lstStyle/>
        <a:p>
          <a:r>
            <a:rPr lang="fr-FR" dirty="0">
              <a:latin typeface="Calibri" panose="020F0502020204030204" pitchFamily="34" charset="0"/>
            </a:rPr>
            <a:t> Juin 2017, Université de Calgary</a:t>
          </a:r>
        </a:p>
      </dgm:t>
    </dgm:pt>
    <dgm:pt modelId="{CA01749D-5302-4953-AB55-4A179BA63C9A}" type="parTrans" cxnId="{92646816-6562-481B-B4A4-93BAE0661863}">
      <dgm:prSet/>
      <dgm:spPr/>
      <dgm:t>
        <a:bodyPr/>
        <a:lstStyle/>
        <a:p>
          <a:endParaRPr lang="en-US">
            <a:latin typeface="Pluto Sans Regular" panose="02000000000000000000" pitchFamily="50" charset="0"/>
          </a:endParaRPr>
        </a:p>
      </dgm:t>
    </dgm:pt>
    <dgm:pt modelId="{FB59A164-2171-44B4-83D0-02B3986D1E4F}" type="sibTrans" cxnId="{92646816-6562-481B-B4A4-93BAE0661863}">
      <dgm:prSet/>
      <dgm:spPr/>
      <dgm:t>
        <a:bodyPr/>
        <a:lstStyle/>
        <a:p>
          <a:endParaRPr lang="en-US">
            <a:latin typeface="Pluto Sans Regular" panose="02000000000000000000" pitchFamily="50" charset="0"/>
          </a:endParaRPr>
        </a:p>
      </dgm:t>
    </dgm:pt>
    <dgm:pt modelId="{2D25F229-DD15-4872-BE83-CACB91E72CEF}">
      <dgm:prSet/>
      <dgm:spPr/>
      <dgm:t>
        <a:bodyPr/>
        <a:lstStyle/>
        <a:p>
          <a:r>
            <a:rPr lang="fr-FR" dirty="0">
              <a:latin typeface="Calibri" panose="020F0502020204030204" pitchFamily="34" charset="0"/>
            </a:rPr>
            <a:t> Février 2018, Université de Calgary</a:t>
          </a:r>
        </a:p>
      </dgm:t>
    </dgm:pt>
    <dgm:pt modelId="{73DC3C2D-18F5-4F78-B7F1-5C40D48DA4F8}" type="parTrans" cxnId="{D5179C01-ABE7-43C9-B26D-F44E837F125A}">
      <dgm:prSet/>
      <dgm:spPr/>
      <dgm:t>
        <a:bodyPr/>
        <a:lstStyle/>
        <a:p>
          <a:endParaRPr lang="en-US">
            <a:latin typeface="Pluto Sans Regular" panose="02000000000000000000" pitchFamily="50" charset="0"/>
          </a:endParaRPr>
        </a:p>
      </dgm:t>
    </dgm:pt>
    <dgm:pt modelId="{C6654152-9226-44B0-8178-7B14BA84651F}" type="sibTrans" cxnId="{D5179C01-ABE7-43C9-B26D-F44E837F125A}">
      <dgm:prSet/>
      <dgm:spPr/>
      <dgm:t>
        <a:bodyPr/>
        <a:lstStyle/>
        <a:p>
          <a:endParaRPr lang="en-US">
            <a:latin typeface="Pluto Sans Regular" panose="02000000000000000000" pitchFamily="50" charset="0"/>
          </a:endParaRPr>
        </a:p>
      </dgm:t>
    </dgm:pt>
    <dgm:pt modelId="{B25727DD-1BCB-4BCF-9580-3F70D3BF45BC}">
      <dgm:prSet/>
      <dgm:spPr/>
      <dgm:t>
        <a:bodyPr/>
        <a:lstStyle/>
        <a:p>
          <a:r>
            <a:rPr lang="fr-FR" dirty="0">
              <a:latin typeface="Calibri" panose="020F0502020204030204" pitchFamily="34" charset="0"/>
            </a:rPr>
            <a:t> Novembre 2018, Université de Calgary</a:t>
          </a:r>
        </a:p>
      </dgm:t>
    </dgm:pt>
    <dgm:pt modelId="{6916C6BF-F0C9-480E-875A-F1D8DEFB395A}" type="parTrans" cxnId="{86FC6AC3-92F0-4F3F-80D2-626702952CF9}">
      <dgm:prSet/>
      <dgm:spPr/>
      <dgm:t>
        <a:bodyPr/>
        <a:lstStyle/>
        <a:p>
          <a:endParaRPr lang="en-US">
            <a:latin typeface="Pluto Sans Regular" panose="02000000000000000000" pitchFamily="50" charset="0"/>
          </a:endParaRPr>
        </a:p>
      </dgm:t>
    </dgm:pt>
    <dgm:pt modelId="{F44C0CE1-CC63-49D6-8F5C-F34462D90E24}" type="sibTrans" cxnId="{86FC6AC3-92F0-4F3F-80D2-626702952CF9}">
      <dgm:prSet/>
      <dgm:spPr/>
      <dgm:t>
        <a:bodyPr/>
        <a:lstStyle/>
        <a:p>
          <a:endParaRPr lang="en-US">
            <a:latin typeface="Pluto Sans Regular" panose="02000000000000000000" pitchFamily="50" charset="0"/>
          </a:endParaRPr>
        </a:p>
      </dgm:t>
    </dgm:pt>
    <dgm:pt modelId="{886C849A-4FFF-4E37-8B69-2BCC3E91CFC2}">
      <dgm:prSet/>
      <dgm:spPr/>
      <dgm:t>
        <a:bodyPr/>
        <a:lstStyle/>
        <a:p>
          <a:r>
            <a:rPr lang="fr-FR" dirty="0">
              <a:latin typeface="Calibri" panose="020F0502020204030204" pitchFamily="34" charset="0"/>
            </a:rPr>
            <a:t> Actuellement, Université de Calgary et nouveaux  bureaux.</a:t>
          </a:r>
        </a:p>
      </dgm:t>
    </dgm:pt>
    <dgm:pt modelId="{CBB815A5-0FE5-4ABD-B405-5D7F583C75F7}" type="parTrans" cxnId="{DE3BD0F4-0550-4810-B32F-DD0D472A0941}">
      <dgm:prSet/>
      <dgm:spPr/>
      <dgm:t>
        <a:bodyPr/>
        <a:lstStyle/>
        <a:p>
          <a:endParaRPr lang="en-US">
            <a:latin typeface="Pluto Sans Regular" panose="02000000000000000000" pitchFamily="50" charset="0"/>
          </a:endParaRPr>
        </a:p>
      </dgm:t>
    </dgm:pt>
    <dgm:pt modelId="{DDB343D4-C7ED-40A2-9BCC-A62C5A8C1517}" type="sibTrans" cxnId="{DE3BD0F4-0550-4810-B32F-DD0D472A0941}">
      <dgm:prSet/>
      <dgm:spPr/>
      <dgm:t>
        <a:bodyPr/>
        <a:lstStyle/>
        <a:p>
          <a:endParaRPr lang="en-US">
            <a:latin typeface="Pluto Sans Regular" panose="02000000000000000000" pitchFamily="50" charset="0"/>
          </a:endParaRPr>
        </a:p>
      </dgm:t>
    </dgm:pt>
    <dgm:pt modelId="{A9EF58E5-FF83-49BC-A37F-732C04190711}" type="pres">
      <dgm:prSet presAssocID="{F362DCFD-F4D1-4CA9-A64D-787806155101}" presName="linearFlow" presStyleCnt="0">
        <dgm:presLayoutVars>
          <dgm:dir/>
          <dgm:animLvl val="lvl"/>
          <dgm:resizeHandles val="exact"/>
        </dgm:presLayoutVars>
      </dgm:prSet>
      <dgm:spPr/>
    </dgm:pt>
    <dgm:pt modelId="{8905BD45-8A96-4058-9B32-7F652E6B1A78}" type="pres">
      <dgm:prSet presAssocID="{9C66B2CD-8714-431B-9630-7BD99FD9757E}" presName="composite" presStyleCnt="0"/>
      <dgm:spPr/>
    </dgm:pt>
    <dgm:pt modelId="{3A3EF0C5-AB3D-4048-B55D-12C0528DEC72}" type="pres">
      <dgm:prSet presAssocID="{9C66B2CD-8714-431B-9630-7BD99FD9757E}" presName="parTx" presStyleLbl="node1" presStyleIdx="0" presStyleCnt="4">
        <dgm:presLayoutVars>
          <dgm:chMax val="0"/>
          <dgm:chPref val="0"/>
          <dgm:bulletEnabled val="1"/>
        </dgm:presLayoutVars>
      </dgm:prSet>
      <dgm:spPr/>
    </dgm:pt>
    <dgm:pt modelId="{08BE6DE8-9B49-43F1-B17C-03BBC11FAD45}" type="pres">
      <dgm:prSet presAssocID="{9C66B2CD-8714-431B-9630-7BD99FD9757E}" presName="parSh" presStyleLbl="node1" presStyleIdx="0" presStyleCnt="4"/>
      <dgm:spPr/>
    </dgm:pt>
    <dgm:pt modelId="{B7E2A562-7CD4-4366-880B-0E65963F6921}" type="pres">
      <dgm:prSet presAssocID="{9C66B2CD-8714-431B-9630-7BD99FD9757E}" presName="desTx" presStyleLbl="fgAcc1" presStyleIdx="0" presStyleCnt="4" custLinFactNeighborY="27691">
        <dgm:presLayoutVars>
          <dgm:bulletEnabled val="1"/>
        </dgm:presLayoutVars>
      </dgm:prSet>
      <dgm:spPr>
        <a:prstGeom prst="snip2DiagRect">
          <a:avLst/>
        </a:prstGeom>
      </dgm:spPr>
    </dgm:pt>
    <dgm:pt modelId="{734438D3-C8BA-41C0-A436-BF4DF45F2405}" type="pres">
      <dgm:prSet presAssocID="{CBF0B790-A4DA-4623-87B6-CB15336118FB}" presName="sibTrans" presStyleLbl="sibTrans2D1" presStyleIdx="0" presStyleCnt="3"/>
      <dgm:spPr/>
    </dgm:pt>
    <dgm:pt modelId="{35883A67-C14A-493F-A43A-43D9F8B95BCB}" type="pres">
      <dgm:prSet presAssocID="{CBF0B790-A4DA-4623-87B6-CB15336118FB}" presName="connTx" presStyleLbl="sibTrans2D1" presStyleIdx="0" presStyleCnt="3"/>
      <dgm:spPr/>
    </dgm:pt>
    <dgm:pt modelId="{5DC8067C-987E-40D9-8701-A7F705084CDE}" type="pres">
      <dgm:prSet presAssocID="{72E807E5-D2DA-49F4-AEA6-F0801254BBE6}" presName="composite" presStyleCnt="0"/>
      <dgm:spPr/>
    </dgm:pt>
    <dgm:pt modelId="{3AB05B24-771C-4509-AE7A-28AB377281BD}" type="pres">
      <dgm:prSet presAssocID="{72E807E5-D2DA-49F4-AEA6-F0801254BBE6}" presName="parTx" presStyleLbl="node1" presStyleIdx="0" presStyleCnt="4">
        <dgm:presLayoutVars>
          <dgm:chMax val="0"/>
          <dgm:chPref val="0"/>
          <dgm:bulletEnabled val="1"/>
        </dgm:presLayoutVars>
      </dgm:prSet>
      <dgm:spPr/>
    </dgm:pt>
    <dgm:pt modelId="{C9989D7A-368A-425C-BCE9-84B63C900C49}" type="pres">
      <dgm:prSet presAssocID="{72E807E5-D2DA-49F4-AEA6-F0801254BBE6}" presName="parSh" presStyleLbl="node1" presStyleIdx="1" presStyleCnt="4"/>
      <dgm:spPr/>
    </dgm:pt>
    <dgm:pt modelId="{35827C91-93B2-4AE2-B135-B392EC816BFD}" type="pres">
      <dgm:prSet presAssocID="{72E807E5-D2DA-49F4-AEA6-F0801254BBE6}" presName="desTx" presStyleLbl="fgAcc1" presStyleIdx="1" presStyleCnt="4" custLinFactNeighborX="649" custLinFactNeighborY="26737">
        <dgm:presLayoutVars>
          <dgm:bulletEnabled val="1"/>
        </dgm:presLayoutVars>
      </dgm:prSet>
      <dgm:spPr>
        <a:prstGeom prst="snip2DiagRect">
          <a:avLst/>
        </a:prstGeom>
      </dgm:spPr>
    </dgm:pt>
    <dgm:pt modelId="{89A026BB-1C3E-48C1-8932-7028B87932BE}" type="pres">
      <dgm:prSet presAssocID="{1ED26FE8-62CB-4800-846F-E53DCD2B202E}" presName="sibTrans" presStyleLbl="sibTrans2D1" presStyleIdx="1" presStyleCnt="3"/>
      <dgm:spPr/>
    </dgm:pt>
    <dgm:pt modelId="{D916124F-D5D7-4E5A-A0E7-4CE9EB50B4D0}" type="pres">
      <dgm:prSet presAssocID="{1ED26FE8-62CB-4800-846F-E53DCD2B202E}" presName="connTx" presStyleLbl="sibTrans2D1" presStyleIdx="1" presStyleCnt="3"/>
      <dgm:spPr/>
    </dgm:pt>
    <dgm:pt modelId="{9B034E40-8D66-4F7F-82D8-C6176E9A8FF2}" type="pres">
      <dgm:prSet presAssocID="{A0750835-4356-4344-82F7-6052FBA619AA}" presName="composite" presStyleCnt="0"/>
      <dgm:spPr/>
    </dgm:pt>
    <dgm:pt modelId="{95946669-B408-4D82-84CA-7FAE5C699CC2}" type="pres">
      <dgm:prSet presAssocID="{A0750835-4356-4344-82F7-6052FBA619AA}" presName="parTx" presStyleLbl="node1" presStyleIdx="1" presStyleCnt="4">
        <dgm:presLayoutVars>
          <dgm:chMax val="0"/>
          <dgm:chPref val="0"/>
          <dgm:bulletEnabled val="1"/>
        </dgm:presLayoutVars>
      </dgm:prSet>
      <dgm:spPr/>
    </dgm:pt>
    <dgm:pt modelId="{F70D88FC-C81E-46C7-A442-E7C549BC5E48}" type="pres">
      <dgm:prSet presAssocID="{A0750835-4356-4344-82F7-6052FBA619AA}" presName="parSh" presStyleLbl="node1" presStyleIdx="2" presStyleCnt="4"/>
      <dgm:spPr/>
    </dgm:pt>
    <dgm:pt modelId="{1F637407-67B1-4450-94E4-8C74F94C6F43}" type="pres">
      <dgm:prSet presAssocID="{A0750835-4356-4344-82F7-6052FBA619AA}" presName="desTx" presStyleLbl="fgAcc1" presStyleIdx="2" presStyleCnt="4" custLinFactNeighborX="649" custLinFactNeighborY="27692">
        <dgm:presLayoutVars>
          <dgm:bulletEnabled val="1"/>
        </dgm:presLayoutVars>
      </dgm:prSet>
      <dgm:spPr>
        <a:prstGeom prst="snip2DiagRect">
          <a:avLst/>
        </a:prstGeom>
      </dgm:spPr>
    </dgm:pt>
    <dgm:pt modelId="{C95ED523-2C2E-4A7B-B7D1-CC3698196D38}" type="pres">
      <dgm:prSet presAssocID="{F78CF5F0-B15E-4427-AC4E-1C631B5F495C}" presName="sibTrans" presStyleLbl="sibTrans2D1" presStyleIdx="2" presStyleCnt="3"/>
      <dgm:spPr/>
    </dgm:pt>
    <dgm:pt modelId="{3762F437-EC78-4C99-8CE9-8942838AA82B}" type="pres">
      <dgm:prSet presAssocID="{F78CF5F0-B15E-4427-AC4E-1C631B5F495C}" presName="connTx" presStyleLbl="sibTrans2D1" presStyleIdx="2" presStyleCnt="3"/>
      <dgm:spPr/>
    </dgm:pt>
    <dgm:pt modelId="{5ABE8150-2EF5-4AC5-A44D-66AF36C49B5A}" type="pres">
      <dgm:prSet presAssocID="{1F377EC6-4340-437E-92F4-502CB32E59A7}" presName="composite" presStyleCnt="0"/>
      <dgm:spPr/>
    </dgm:pt>
    <dgm:pt modelId="{A8C03222-E5F7-43E5-8E38-BBC8D62F136A}" type="pres">
      <dgm:prSet presAssocID="{1F377EC6-4340-437E-92F4-502CB32E59A7}" presName="parTx" presStyleLbl="node1" presStyleIdx="2" presStyleCnt="4">
        <dgm:presLayoutVars>
          <dgm:chMax val="0"/>
          <dgm:chPref val="0"/>
          <dgm:bulletEnabled val="1"/>
        </dgm:presLayoutVars>
      </dgm:prSet>
      <dgm:spPr/>
    </dgm:pt>
    <dgm:pt modelId="{A8CF6AA7-F45D-4857-9D53-384087377A08}" type="pres">
      <dgm:prSet presAssocID="{1F377EC6-4340-437E-92F4-502CB32E59A7}" presName="parSh" presStyleLbl="node1" presStyleIdx="3" presStyleCnt="4"/>
      <dgm:spPr/>
    </dgm:pt>
    <dgm:pt modelId="{E45690EC-92E8-42AC-A87C-DB47582CB402}" type="pres">
      <dgm:prSet presAssocID="{1F377EC6-4340-437E-92F4-502CB32E59A7}" presName="desTx" presStyleLbl="fgAcc1" presStyleIdx="3" presStyleCnt="4" custLinFactNeighborX="80" custLinFactNeighborY="27692">
        <dgm:presLayoutVars>
          <dgm:bulletEnabled val="1"/>
        </dgm:presLayoutVars>
      </dgm:prSet>
      <dgm:spPr>
        <a:prstGeom prst="snip2DiagRect">
          <a:avLst/>
        </a:prstGeom>
      </dgm:spPr>
    </dgm:pt>
  </dgm:ptLst>
  <dgm:cxnLst>
    <dgm:cxn modelId="{D5179C01-ABE7-43C9-B26D-F44E837F125A}" srcId="{72E807E5-D2DA-49F4-AEA6-F0801254BBE6}" destId="{2D25F229-DD15-4872-BE83-CACB91E72CEF}" srcOrd="0" destOrd="0" parTransId="{73DC3C2D-18F5-4F78-B7F1-5C40D48DA4F8}" sibTransId="{C6654152-9226-44B0-8178-7B14BA84651F}"/>
    <dgm:cxn modelId="{6112BF08-3BC5-4555-8AF4-B846C950A2D1}" type="presOf" srcId="{CBF0B790-A4DA-4623-87B6-CB15336118FB}" destId="{35883A67-C14A-493F-A43A-43D9F8B95BCB}" srcOrd="1" destOrd="0" presId="urn:microsoft.com/office/officeart/2005/8/layout/process3"/>
    <dgm:cxn modelId="{78FEDE09-A734-4BF8-9CA7-8FC865F792BE}" type="presOf" srcId="{F362DCFD-F4D1-4CA9-A64D-787806155101}" destId="{A9EF58E5-FF83-49BC-A37F-732C04190711}" srcOrd="0" destOrd="0" presId="urn:microsoft.com/office/officeart/2005/8/layout/process3"/>
    <dgm:cxn modelId="{28EEC812-9F5C-40C2-96CF-29DF0BBC9661}" type="presOf" srcId="{1F377EC6-4340-437E-92F4-502CB32E59A7}" destId="{A8C03222-E5F7-43E5-8E38-BBC8D62F136A}" srcOrd="0" destOrd="0" presId="urn:microsoft.com/office/officeart/2005/8/layout/process3"/>
    <dgm:cxn modelId="{C89E0816-1FD5-414F-8696-BC6ECC82CF81}" type="presOf" srcId="{A0750835-4356-4344-82F7-6052FBA619AA}" destId="{F70D88FC-C81E-46C7-A442-E7C549BC5E48}" srcOrd="1" destOrd="0" presId="urn:microsoft.com/office/officeart/2005/8/layout/process3"/>
    <dgm:cxn modelId="{92646816-6562-481B-B4A4-93BAE0661863}" srcId="{9C66B2CD-8714-431B-9630-7BD99FD9757E}" destId="{81F066B0-B99A-46B5-A818-EE0223ED9DE3}" srcOrd="0" destOrd="0" parTransId="{CA01749D-5302-4953-AB55-4A179BA63C9A}" sibTransId="{FB59A164-2171-44B4-83D0-02B3986D1E4F}"/>
    <dgm:cxn modelId="{5188042D-F3BC-49FB-A908-08F78487E87C}" type="presOf" srcId="{9C66B2CD-8714-431B-9630-7BD99FD9757E}" destId="{3A3EF0C5-AB3D-4048-B55D-12C0528DEC72}" srcOrd="0" destOrd="0" presId="urn:microsoft.com/office/officeart/2005/8/layout/process3"/>
    <dgm:cxn modelId="{9EFC2D35-FC93-47CF-A3F3-665402BFF8FD}" type="presOf" srcId="{72E807E5-D2DA-49F4-AEA6-F0801254BBE6}" destId="{C9989D7A-368A-425C-BCE9-84B63C900C49}" srcOrd="1" destOrd="0" presId="urn:microsoft.com/office/officeart/2005/8/layout/process3"/>
    <dgm:cxn modelId="{83BC7B67-39B3-45C3-B0E4-191290817F08}" type="presOf" srcId="{9C66B2CD-8714-431B-9630-7BD99FD9757E}" destId="{08BE6DE8-9B49-43F1-B17C-03BBC11FAD45}" srcOrd="1" destOrd="0" presId="urn:microsoft.com/office/officeart/2005/8/layout/process3"/>
    <dgm:cxn modelId="{6BA6E46D-9DCF-49D9-8159-7FF36D83D5A6}" type="presOf" srcId="{1F377EC6-4340-437E-92F4-502CB32E59A7}" destId="{A8CF6AA7-F45D-4857-9D53-384087377A08}" srcOrd="1" destOrd="0" presId="urn:microsoft.com/office/officeart/2005/8/layout/process3"/>
    <dgm:cxn modelId="{5BE44556-3338-45EE-9BC3-35A1433D5E8A}" type="presOf" srcId="{72E807E5-D2DA-49F4-AEA6-F0801254BBE6}" destId="{3AB05B24-771C-4509-AE7A-28AB377281BD}" srcOrd="0" destOrd="0" presId="urn:microsoft.com/office/officeart/2005/8/layout/process3"/>
    <dgm:cxn modelId="{D7732A92-7893-4130-8EDB-82E575A5B466}" type="presOf" srcId="{81F066B0-B99A-46B5-A818-EE0223ED9DE3}" destId="{B7E2A562-7CD4-4366-880B-0E65963F6921}" srcOrd="0" destOrd="0" presId="urn:microsoft.com/office/officeart/2005/8/layout/process3"/>
    <dgm:cxn modelId="{1B32EA93-E005-47B2-9AA0-318E922D2857}" srcId="{F362DCFD-F4D1-4CA9-A64D-787806155101}" destId="{A0750835-4356-4344-82F7-6052FBA619AA}" srcOrd="2" destOrd="0" parTransId="{884A5B65-5B2F-469F-8AA9-A9D673D0A40F}" sibTransId="{F78CF5F0-B15E-4427-AC4E-1C631B5F495C}"/>
    <dgm:cxn modelId="{2AADD497-89E1-4B06-8F81-12F43949CA3E}" type="presOf" srcId="{F78CF5F0-B15E-4427-AC4E-1C631B5F495C}" destId="{3762F437-EC78-4C99-8CE9-8942838AA82B}" srcOrd="1" destOrd="0" presId="urn:microsoft.com/office/officeart/2005/8/layout/process3"/>
    <dgm:cxn modelId="{E4DBAD98-043B-4FA6-BE1F-91061C917AD3}" type="presOf" srcId="{B25727DD-1BCB-4BCF-9580-3F70D3BF45BC}" destId="{1F637407-67B1-4450-94E4-8C74F94C6F43}" srcOrd="0" destOrd="0" presId="urn:microsoft.com/office/officeart/2005/8/layout/process3"/>
    <dgm:cxn modelId="{DCF7F59F-028A-48B1-94A3-C1ED60AAA8B4}" type="presOf" srcId="{1ED26FE8-62CB-4800-846F-E53DCD2B202E}" destId="{D916124F-D5D7-4E5A-A0E7-4CE9EB50B4D0}" srcOrd="1" destOrd="0" presId="urn:microsoft.com/office/officeart/2005/8/layout/process3"/>
    <dgm:cxn modelId="{8D08DBB2-EC90-4AE4-BC1E-8DD2A5EEB2F3}" type="presOf" srcId="{1ED26FE8-62CB-4800-846F-E53DCD2B202E}" destId="{89A026BB-1C3E-48C1-8932-7028B87932BE}" srcOrd="0" destOrd="0" presId="urn:microsoft.com/office/officeart/2005/8/layout/process3"/>
    <dgm:cxn modelId="{3B9846BB-76C1-40B5-A3CE-3C425AEA07B1}" type="presOf" srcId="{886C849A-4FFF-4E37-8B69-2BCC3E91CFC2}" destId="{E45690EC-92E8-42AC-A87C-DB47582CB402}" srcOrd="0" destOrd="0" presId="urn:microsoft.com/office/officeart/2005/8/layout/process3"/>
    <dgm:cxn modelId="{516820C0-F0E8-4494-83E0-805723B5AFCD}" type="presOf" srcId="{F78CF5F0-B15E-4427-AC4E-1C631B5F495C}" destId="{C95ED523-2C2E-4A7B-B7D1-CC3698196D38}" srcOrd="0" destOrd="0" presId="urn:microsoft.com/office/officeart/2005/8/layout/process3"/>
    <dgm:cxn modelId="{86FC6AC3-92F0-4F3F-80D2-626702952CF9}" srcId="{A0750835-4356-4344-82F7-6052FBA619AA}" destId="{B25727DD-1BCB-4BCF-9580-3F70D3BF45BC}" srcOrd="0" destOrd="0" parTransId="{6916C6BF-F0C9-480E-875A-F1D8DEFB395A}" sibTransId="{F44C0CE1-CC63-49D6-8F5C-F34462D90E24}"/>
    <dgm:cxn modelId="{1BD244C6-9358-44EC-A570-DA5C2E4AE474}" srcId="{F362DCFD-F4D1-4CA9-A64D-787806155101}" destId="{1F377EC6-4340-437E-92F4-502CB32E59A7}" srcOrd="3" destOrd="0" parTransId="{D1BAF453-F2EA-4CAA-B10B-1515BAD6B9F9}" sibTransId="{17CB0506-9EB9-4B31-84FC-806C03F95F3B}"/>
    <dgm:cxn modelId="{CE517ACF-F119-4E73-931E-C4D55EAF7B46}" type="presOf" srcId="{CBF0B790-A4DA-4623-87B6-CB15336118FB}" destId="{734438D3-C8BA-41C0-A436-BF4DF45F2405}" srcOrd="0" destOrd="0" presId="urn:microsoft.com/office/officeart/2005/8/layout/process3"/>
    <dgm:cxn modelId="{972154DB-71F5-4D14-A2E6-0ACF6BB98A9F}" srcId="{F362DCFD-F4D1-4CA9-A64D-787806155101}" destId="{72E807E5-D2DA-49F4-AEA6-F0801254BBE6}" srcOrd="1" destOrd="0" parTransId="{0AD9FCFD-C42C-4BAA-A8E8-8FCDA6B67BF0}" sibTransId="{1ED26FE8-62CB-4800-846F-E53DCD2B202E}"/>
    <dgm:cxn modelId="{7B66A8E2-48F4-40E1-9A3A-89A587964B09}" type="presOf" srcId="{A0750835-4356-4344-82F7-6052FBA619AA}" destId="{95946669-B408-4D82-84CA-7FAE5C699CC2}" srcOrd="0" destOrd="0" presId="urn:microsoft.com/office/officeart/2005/8/layout/process3"/>
    <dgm:cxn modelId="{DE3BD0F4-0550-4810-B32F-DD0D472A0941}" srcId="{1F377EC6-4340-437E-92F4-502CB32E59A7}" destId="{886C849A-4FFF-4E37-8B69-2BCC3E91CFC2}" srcOrd="0" destOrd="0" parTransId="{CBB815A5-0FE5-4ABD-B405-5D7F583C75F7}" sibTransId="{DDB343D4-C7ED-40A2-9BCC-A62C5A8C1517}"/>
    <dgm:cxn modelId="{9BE3A9F9-91AA-4E03-A194-7002BF976DBB}" srcId="{F362DCFD-F4D1-4CA9-A64D-787806155101}" destId="{9C66B2CD-8714-431B-9630-7BD99FD9757E}" srcOrd="0" destOrd="0" parTransId="{BC46A382-66CC-45F8-A536-93457D32F4B3}" sibTransId="{CBF0B790-A4DA-4623-87B6-CB15336118FB}"/>
    <dgm:cxn modelId="{A90C48FA-3FCA-4014-A99D-7F167DE668D7}" type="presOf" srcId="{2D25F229-DD15-4872-BE83-CACB91E72CEF}" destId="{35827C91-93B2-4AE2-B135-B392EC816BFD}" srcOrd="0" destOrd="0" presId="urn:microsoft.com/office/officeart/2005/8/layout/process3"/>
    <dgm:cxn modelId="{11AF52E8-47D4-41EB-8CB2-8D93705204E9}" type="presParOf" srcId="{A9EF58E5-FF83-49BC-A37F-732C04190711}" destId="{8905BD45-8A96-4058-9B32-7F652E6B1A78}" srcOrd="0" destOrd="0" presId="urn:microsoft.com/office/officeart/2005/8/layout/process3"/>
    <dgm:cxn modelId="{F6839952-E898-4BE2-A0BB-C8E2EC35ECE1}" type="presParOf" srcId="{8905BD45-8A96-4058-9B32-7F652E6B1A78}" destId="{3A3EF0C5-AB3D-4048-B55D-12C0528DEC72}" srcOrd="0" destOrd="0" presId="urn:microsoft.com/office/officeart/2005/8/layout/process3"/>
    <dgm:cxn modelId="{FFFC1A90-26EE-49E3-A4E5-8C80A698DB83}" type="presParOf" srcId="{8905BD45-8A96-4058-9B32-7F652E6B1A78}" destId="{08BE6DE8-9B49-43F1-B17C-03BBC11FAD45}" srcOrd="1" destOrd="0" presId="urn:microsoft.com/office/officeart/2005/8/layout/process3"/>
    <dgm:cxn modelId="{471E3A63-C4D9-4D77-9062-ED721533328F}" type="presParOf" srcId="{8905BD45-8A96-4058-9B32-7F652E6B1A78}" destId="{B7E2A562-7CD4-4366-880B-0E65963F6921}" srcOrd="2" destOrd="0" presId="urn:microsoft.com/office/officeart/2005/8/layout/process3"/>
    <dgm:cxn modelId="{E7D9B654-C11E-489E-B37F-2944F337BC22}" type="presParOf" srcId="{A9EF58E5-FF83-49BC-A37F-732C04190711}" destId="{734438D3-C8BA-41C0-A436-BF4DF45F2405}" srcOrd="1" destOrd="0" presId="urn:microsoft.com/office/officeart/2005/8/layout/process3"/>
    <dgm:cxn modelId="{3AA39858-AD7B-487D-8B11-4F0977673545}" type="presParOf" srcId="{734438D3-C8BA-41C0-A436-BF4DF45F2405}" destId="{35883A67-C14A-493F-A43A-43D9F8B95BCB}" srcOrd="0" destOrd="0" presId="urn:microsoft.com/office/officeart/2005/8/layout/process3"/>
    <dgm:cxn modelId="{6E5876B7-03E6-4E22-AF4D-754A36003656}" type="presParOf" srcId="{A9EF58E5-FF83-49BC-A37F-732C04190711}" destId="{5DC8067C-987E-40D9-8701-A7F705084CDE}" srcOrd="2" destOrd="0" presId="urn:microsoft.com/office/officeart/2005/8/layout/process3"/>
    <dgm:cxn modelId="{F56533C6-3698-4B44-BDB5-8384F13F77A6}" type="presParOf" srcId="{5DC8067C-987E-40D9-8701-A7F705084CDE}" destId="{3AB05B24-771C-4509-AE7A-28AB377281BD}" srcOrd="0" destOrd="0" presId="urn:microsoft.com/office/officeart/2005/8/layout/process3"/>
    <dgm:cxn modelId="{375877D1-61FC-4723-ABBC-2F39A61FE1F3}" type="presParOf" srcId="{5DC8067C-987E-40D9-8701-A7F705084CDE}" destId="{C9989D7A-368A-425C-BCE9-84B63C900C49}" srcOrd="1" destOrd="0" presId="urn:microsoft.com/office/officeart/2005/8/layout/process3"/>
    <dgm:cxn modelId="{F5E2B219-4621-475F-B64D-B8A00E3480DA}" type="presParOf" srcId="{5DC8067C-987E-40D9-8701-A7F705084CDE}" destId="{35827C91-93B2-4AE2-B135-B392EC816BFD}" srcOrd="2" destOrd="0" presId="urn:microsoft.com/office/officeart/2005/8/layout/process3"/>
    <dgm:cxn modelId="{565535AA-EEF2-435F-B67B-7E5F1BD8F10E}" type="presParOf" srcId="{A9EF58E5-FF83-49BC-A37F-732C04190711}" destId="{89A026BB-1C3E-48C1-8932-7028B87932BE}" srcOrd="3" destOrd="0" presId="urn:microsoft.com/office/officeart/2005/8/layout/process3"/>
    <dgm:cxn modelId="{79305F8F-F85F-442D-B644-8E4439A07C4D}" type="presParOf" srcId="{89A026BB-1C3E-48C1-8932-7028B87932BE}" destId="{D916124F-D5D7-4E5A-A0E7-4CE9EB50B4D0}" srcOrd="0" destOrd="0" presId="urn:microsoft.com/office/officeart/2005/8/layout/process3"/>
    <dgm:cxn modelId="{3B2A7A32-485E-48CE-BD11-D36393812557}" type="presParOf" srcId="{A9EF58E5-FF83-49BC-A37F-732C04190711}" destId="{9B034E40-8D66-4F7F-82D8-C6176E9A8FF2}" srcOrd="4" destOrd="0" presId="urn:microsoft.com/office/officeart/2005/8/layout/process3"/>
    <dgm:cxn modelId="{5768FFD6-3BAB-447F-9980-D2E7F55A0776}" type="presParOf" srcId="{9B034E40-8D66-4F7F-82D8-C6176E9A8FF2}" destId="{95946669-B408-4D82-84CA-7FAE5C699CC2}" srcOrd="0" destOrd="0" presId="urn:microsoft.com/office/officeart/2005/8/layout/process3"/>
    <dgm:cxn modelId="{F5ED347B-3475-4884-97E8-CCD7F1C7BF64}" type="presParOf" srcId="{9B034E40-8D66-4F7F-82D8-C6176E9A8FF2}" destId="{F70D88FC-C81E-46C7-A442-E7C549BC5E48}" srcOrd="1" destOrd="0" presId="urn:microsoft.com/office/officeart/2005/8/layout/process3"/>
    <dgm:cxn modelId="{4AC0496A-7431-4652-AE0F-5F5651787D68}" type="presParOf" srcId="{9B034E40-8D66-4F7F-82D8-C6176E9A8FF2}" destId="{1F637407-67B1-4450-94E4-8C74F94C6F43}" srcOrd="2" destOrd="0" presId="urn:microsoft.com/office/officeart/2005/8/layout/process3"/>
    <dgm:cxn modelId="{A22FCE58-D1E6-48C6-8033-FD43F5DD2D2F}" type="presParOf" srcId="{A9EF58E5-FF83-49BC-A37F-732C04190711}" destId="{C95ED523-2C2E-4A7B-B7D1-CC3698196D38}" srcOrd="5" destOrd="0" presId="urn:microsoft.com/office/officeart/2005/8/layout/process3"/>
    <dgm:cxn modelId="{93BEAE2F-E6C4-4C6A-8EE0-BE4981B3F00E}" type="presParOf" srcId="{C95ED523-2C2E-4A7B-B7D1-CC3698196D38}" destId="{3762F437-EC78-4C99-8CE9-8942838AA82B}" srcOrd="0" destOrd="0" presId="urn:microsoft.com/office/officeart/2005/8/layout/process3"/>
    <dgm:cxn modelId="{29E4C589-38B5-4CA5-BFEB-9ABE12AA593C}" type="presParOf" srcId="{A9EF58E5-FF83-49BC-A37F-732C04190711}" destId="{5ABE8150-2EF5-4AC5-A44D-66AF36C49B5A}" srcOrd="6" destOrd="0" presId="urn:microsoft.com/office/officeart/2005/8/layout/process3"/>
    <dgm:cxn modelId="{3B56DBCC-C34C-438E-985A-7A1D7416F1F2}" type="presParOf" srcId="{5ABE8150-2EF5-4AC5-A44D-66AF36C49B5A}" destId="{A8C03222-E5F7-43E5-8E38-BBC8D62F136A}" srcOrd="0" destOrd="0" presId="urn:microsoft.com/office/officeart/2005/8/layout/process3"/>
    <dgm:cxn modelId="{3D71C825-9B77-48F4-BE09-CE85EBDC63E9}" type="presParOf" srcId="{5ABE8150-2EF5-4AC5-A44D-66AF36C49B5A}" destId="{A8CF6AA7-F45D-4857-9D53-384087377A08}" srcOrd="1" destOrd="0" presId="urn:microsoft.com/office/officeart/2005/8/layout/process3"/>
    <dgm:cxn modelId="{92EC148E-395E-4AD8-B512-6809CD198F24}" type="presParOf" srcId="{5ABE8150-2EF5-4AC5-A44D-66AF36C49B5A}" destId="{E45690EC-92E8-42AC-A87C-DB47582CB402}" srcOrd="2" destOrd="0" presId="urn:microsoft.com/office/officeart/2005/8/layout/process3"/>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BE6DE8-9B49-43F1-B17C-03BBC11FAD45}">
      <dsp:nvSpPr>
        <dsp:cNvPr id="0" name=""/>
        <dsp:cNvSpPr/>
      </dsp:nvSpPr>
      <dsp:spPr>
        <a:xfrm>
          <a:off x="1120" y="803061"/>
          <a:ext cx="1407933" cy="8096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30480" numCol="1" spcCol="1270" anchor="t" anchorCtr="0">
          <a:noAutofit/>
        </a:bodyPr>
        <a:lstStyle/>
        <a:p>
          <a:pPr marL="0" lvl="0" indent="0" algn="l" defTabSz="355600">
            <a:lnSpc>
              <a:spcPct val="90000"/>
            </a:lnSpc>
            <a:spcBef>
              <a:spcPct val="0"/>
            </a:spcBef>
            <a:spcAft>
              <a:spcPct val="35000"/>
            </a:spcAft>
            <a:buNone/>
          </a:pPr>
          <a:r>
            <a:rPr lang="fr-FR" sz="800" kern="1200" dirty="0">
              <a:latin typeface="Calibri" panose="020F0502020204030204" pitchFamily="34" charset="0"/>
            </a:rPr>
            <a:t>Conception et premiers essais en laboratoire</a:t>
          </a:r>
        </a:p>
      </dsp:txBody>
      <dsp:txXfrm>
        <a:off x="1120" y="803061"/>
        <a:ext cx="1407933" cy="539775"/>
      </dsp:txXfrm>
    </dsp:sp>
    <dsp:sp modelId="{B7E2A562-7CD4-4366-880B-0E65963F6921}">
      <dsp:nvSpPr>
        <dsp:cNvPr id="0" name=""/>
        <dsp:cNvSpPr/>
      </dsp:nvSpPr>
      <dsp:spPr>
        <a:xfrm>
          <a:off x="289492" y="1494361"/>
          <a:ext cx="1407933" cy="547200"/>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lang="fr-FR" sz="800" kern="1200" dirty="0">
              <a:latin typeface="Calibri" panose="020F0502020204030204" pitchFamily="34" charset="0"/>
            </a:rPr>
            <a:t> Juin 2017, Université de Calgary</a:t>
          </a:r>
        </a:p>
      </dsp:txBody>
      <dsp:txXfrm>
        <a:off x="335093" y="1539962"/>
        <a:ext cx="1316731" cy="455998"/>
      </dsp:txXfrm>
    </dsp:sp>
    <dsp:sp modelId="{734438D3-C8BA-41C0-A436-BF4DF45F2405}">
      <dsp:nvSpPr>
        <dsp:cNvPr id="0" name=""/>
        <dsp:cNvSpPr/>
      </dsp:nvSpPr>
      <dsp:spPr>
        <a:xfrm>
          <a:off x="1622491" y="8976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latin typeface="Calibri" panose="020F0502020204030204" pitchFamily="34" charset="0"/>
          </a:endParaRPr>
        </a:p>
      </dsp:txBody>
      <dsp:txXfrm>
        <a:off x="1622491" y="967788"/>
        <a:ext cx="347327" cy="210320"/>
      </dsp:txXfrm>
    </dsp:sp>
    <dsp:sp modelId="{C9989D7A-368A-425C-BCE9-84B63C900C49}">
      <dsp:nvSpPr>
        <dsp:cNvPr id="0" name=""/>
        <dsp:cNvSpPr/>
      </dsp:nvSpPr>
      <dsp:spPr>
        <a:xfrm>
          <a:off x="2262804" y="803061"/>
          <a:ext cx="1407933" cy="8096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30480" numCol="1" spcCol="1270" anchor="t" anchorCtr="0">
          <a:noAutofit/>
        </a:bodyPr>
        <a:lstStyle/>
        <a:p>
          <a:pPr marL="0" lvl="0" indent="0" algn="l" defTabSz="355600">
            <a:lnSpc>
              <a:spcPct val="90000"/>
            </a:lnSpc>
            <a:spcBef>
              <a:spcPct val="0"/>
            </a:spcBef>
            <a:spcAft>
              <a:spcPct val="35000"/>
            </a:spcAft>
            <a:buNone/>
          </a:pPr>
          <a:r>
            <a:rPr lang="fr-FR" sz="800" kern="1200" dirty="0">
              <a:latin typeface="Calibri" panose="020F0502020204030204" pitchFamily="34" charset="0"/>
            </a:rPr>
            <a:t>Première intégration réussie de la technologie de décalage de la longueur d’onde avec des cellules photovoltaïques</a:t>
          </a:r>
        </a:p>
      </dsp:txBody>
      <dsp:txXfrm>
        <a:off x="2262804" y="803061"/>
        <a:ext cx="1407933" cy="539775"/>
      </dsp:txXfrm>
    </dsp:sp>
    <dsp:sp modelId="{35827C91-93B2-4AE2-B135-B392EC816BFD}">
      <dsp:nvSpPr>
        <dsp:cNvPr id="0" name=""/>
        <dsp:cNvSpPr/>
      </dsp:nvSpPr>
      <dsp:spPr>
        <a:xfrm>
          <a:off x="2560314" y="1489141"/>
          <a:ext cx="1407933" cy="547200"/>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lang="fr-FR" sz="800" kern="1200" dirty="0">
              <a:latin typeface="Calibri" panose="020F0502020204030204" pitchFamily="34" charset="0"/>
            </a:rPr>
            <a:t> Février 2018, Université de Calgary</a:t>
          </a:r>
        </a:p>
      </dsp:txBody>
      <dsp:txXfrm>
        <a:off x="2605915" y="1534742"/>
        <a:ext cx="1316731" cy="455998"/>
      </dsp:txXfrm>
    </dsp:sp>
    <dsp:sp modelId="{89A026BB-1C3E-48C1-8932-7028B87932BE}">
      <dsp:nvSpPr>
        <dsp:cNvPr id="0" name=""/>
        <dsp:cNvSpPr/>
      </dsp:nvSpPr>
      <dsp:spPr>
        <a:xfrm>
          <a:off x="3884176" y="8976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latin typeface="Calibri" panose="020F0502020204030204" pitchFamily="34" charset="0"/>
          </a:endParaRPr>
        </a:p>
      </dsp:txBody>
      <dsp:txXfrm>
        <a:off x="3884176" y="967788"/>
        <a:ext cx="347327" cy="210320"/>
      </dsp:txXfrm>
    </dsp:sp>
    <dsp:sp modelId="{F70D88FC-C81E-46C7-A442-E7C549BC5E48}">
      <dsp:nvSpPr>
        <dsp:cNvPr id="0" name=""/>
        <dsp:cNvSpPr/>
      </dsp:nvSpPr>
      <dsp:spPr>
        <a:xfrm>
          <a:off x="4524489" y="803061"/>
          <a:ext cx="1407933" cy="8096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30480" numCol="1" spcCol="1270" anchor="t" anchorCtr="0">
          <a:noAutofit/>
        </a:bodyPr>
        <a:lstStyle/>
        <a:p>
          <a:pPr marL="0" lvl="0" indent="0" algn="l" defTabSz="355600">
            <a:lnSpc>
              <a:spcPct val="90000"/>
            </a:lnSpc>
            <a:spcBef>
              <a:spcPct val="0"/>
            </a:spcBef>
            <a:spcAft>
              <a:spcPct val="35000"/>
            </a:spcAft>
            <a:buNone/>
          </a:pPr>
          <a:r>
            <a:rPr lang="fr-FR" sz="800" kern="1200" dirty="0">
              <a:latin typeface="Calibri" panose="020F0502020204030204" pitchFamily="34" charset="0"/>
            </a:rPr>
            <a:t>Développement du premier prototype de module</a:t>
          </a:r>
        </a:p>
      </dsp:txBody>
      <dsp:txXfrm>
        <a:off x="4524489" y="803061"/>
        <a:ext cx="1407933" cy="539775"/>
      </dsp:txXfrm>
    </dsp:sp>
    <dsp:sp modelId="{1F637407-67B1-4450-94E4-8C74F94C6F43}">
      <dsp:nvSpPr>
        <dsp:cNvPr id="0" name=""/>
        <dsp:cNvSpPr/>
      </dsp:nvSpPr>
      <dsp:spPr>
        <a:xfrm>
          <a:off x="4821998" y="1494367"/>
          <a:ext cx="1407933" cy="547200"/>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lang="fr-FR" sz="800" kern="1200" dirty="0">
              <a:latin typeface="Calibri" panose="020F0502020204030204" pitchFamily="34" charset="0"/>
            </a:rPr>
            <a:t> Novembre 2018, Université de Calgary</a:t>
          </a:r>
        </a:p>
      </dsp:txBody>
      <dsp:txXfrm>
        <a:off x="4867599" y="1539968"/>
        <a:ext cx="1316731" cy="455998"/>
      </dsp:txXfrm>
    </dsp:sp>
    <dsp:sp modelId="{C95ED523-2C2E-4A7B-B7D1-CC3698196D38}">
      <dsp:nvSpPr>
        <dsp:cNvPr id="0" name=""/>
        <dsp:cNvSpPr/>
      </dsp:nvSpPr>
      <dsp:spPr>
        <a:xfrm>
          <a:off x="6145860" y="897681"/>
          <a:ext cx="452487" cy="35053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en-US" sz="600" kern="1200" dirty="0">
            <a:latin typeface="Calibri" panose="020F0502020204030204" pitchFamily="34" charset="0"/>
          </a:endParaRPr>
        </a:p>
      </dsp:txBody>
      <dsp:txXfrm>
        <a:off x="6145860" y="967788"/>
        <a:ext cx="347327" cy="210320"/>
      </dsp:txXfrm>
    </dsp:sp>
    <dsp:sp modelId="{A8CF6AA7-F45D-4857-9D53-384087377A08}">
      <dsp:nvSpPr>
        <dsp:cNvPr id="0" name=""/>
        <dsp:cNvSpPr/>
      </dsp:nvSpPr>
      <dsp:spPr>
        <a:xfrm>
          <a:off x="6786173" y="803061"/>
          <a:ext cx="1407933" cy="80966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30480" numCol="1" spcCol="1270" anchor="t" anchorCtr="0">
          <a:noAutofit/>
        </a:bodyPr>
        <a:lstStyle/>
        <a:p>
          <a:pPr marL="0" lvl="0" indent="0" algn="l" defTabSz="355600">
            <a:lnSpc>
              <a:spcPct val="90000"/>
            </a:lnSpc>
            <a:spcBef>
              <a:spcPct val="0"/>
            </a:spcBef>
            <a:spcAft>
              <a:spcPct val="35000"/>
            </a:spcAft>
            <a:buNone/>
          </a:pPr>
          <a:r>
            <a:rPr lang="fr-FR" sz="800" kern="1200" dirty="0">
              <a:latin typeface="Calibri" panose="020F0502020204030204" pitchFamily="34" charset="0"/>
            </a:rPr>
            <a:t>Étape actuelle – Obtention du financement pour mener le projet de démonstration</a:t>
          </a:r>
        </a:p>
      </dsp:txBody>
      <dsp:txXfrm>
        <a:off x="6786173" y="803061"/>
        <a:ext cx="1407933" cy="539775"/>
      </dsp:txXfrm>
    </dsp:sp>
    <dsp:sp modelId="{E45690EC-92E8-42AC-A87C-DB47582CB402}">
      <dsp:nvSpPr>
        <dsp:cNvPr id="0" name=""/>
        <dsp:cNvSpPr/>
      </dsp:nvSpPr>
      <dsp:spPr>
        <a:xfrm>
          <a:off x="7075666" y="1494367"/>
          <a:ext cx="1407933" cy="547200"/>
        </a:xfrm>
        <a:prstGeom prst="snip2Diag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6896" rIns="56896" bIns="56896" numCol="1" spcCol="1270" anchor="t" anchorCtr="0">
          <a:noAutofit/>
        </a:bodyPr>
        <a:lstStyle/>
        <a:p>
          <a:pPr marL="57150" lvl="1" indent="-57150" algn="l" defTabSz="355600">
            <a:lnSpc>
              <a:spcPct val="90000"/>
            </a:lnSpc>
            <a:spcBef>
              <a:spcPct val="0"/>
            </a:spcBef>
            <a:spcAft>
              <a:spcPct val="15000"/>
            </a:spcAft>
            <a:buChar char="•"/>
          </a:pPr>
          <a:r>
            <a:rPr lang="fr-FR" sz="800" kern="1200" dirty="0">
              <a:latin typeface="Calibri" panose="020F0502020204030204" pitchFamily="34" charset="0"/>
            </a:rPr>
            <a:t> Actuellement, Université de Calgary et nouveaux  bureaux.</a:t>
          </a:r>
        </a:p>
      </dsp:txBody>
      <dsp:txXfrm>
        <a:off x="7121267" y="1539968"/>
        <a:ext cx="1316731" cy="45599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2DABFF-3C20-439E-8A9C-399E432AFE32}" type="datetimeFigureOut">
              <a:rPr lang="en-CA" smtClean="0"/>
              <a:t>2020-08-10</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D2B86E-C54A-4DA9-8AEB-D43AC706D84A}" type="slidenum">
              <a:rPr lang="en-CA" smtClean="0"/>
              <a:t>‹#›</a:t>
            </a:fld>
            <a:endParaRPr lang="en-CA"/>
          </a:p>
        </p:txBody>
      </p:sp>
    </p:spTree>
    <p:extLst>
      <p:ext uri="{BB962C8B-B14F-4D97-AF65-F5344CB8AC3E}">
        <p14:creationId xmlns:p14="http://schemas.microsoft.com/office/powerpoint/2010/main" val="28133481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ct val="0"/>
              </a:spcBef>
              <a:spcAft>
                <a:spcPct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ct val="0"/>
      </a:spcBef>
      <a:spcAft>
        <a:spcPct val="0"/>
      </a:spcAft>
    </a:defPPr>
    <a:lvl1pPr marR="0" lvl="0"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2: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p:cSld name="1_Blank">
    <p:spTree>
      <p:nvGrpSpPr>
        <p:cNvPr id="1" name="Shape 119"/>
        <p:cNvGrpSpPr/>
        <p:nvPr/>
      </p:nvGrpSpPr>
      <p:grpSpPr>
        <a:xfrm>
          <a:off x="0" y="0"/>
          <a:ext cx="0" cy="0"/>
          <a:chOff x="0" y="0"/>
          <a:chExt cx="0" cy="0"/>
        </a:xfrm>
      </p:grpSpPr>
      <p:sp>
        <p:nvSpPr>
          <p:cNvPr id="123" name="Google Shape;123;p18"/>
          <p:cNvSpPr txBox="1">
            <a:spLocks noGrp="1"/>
          </p:cNvSpPr>
          <p:nvPr>
            <p:ph type="sldNum" idx="12"/>
          </p:nvPr>
        </p:nvSpPr>
        <p:spPr>
          <a:xfrm>
            <a:off x="8595302" y="47395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1pPr>
            <a:lvl2pPr marL="0" marR="0" lvl="1"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2pPr>
            <a:lvl3pPr marL="0" marR="0" lvl="2"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3pPr>
            <a:lvl4pPr marL="0" marR="0" lvl="3"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4pPr>
            <a:lvl5pPr marL="0" marR="0" lvl="4"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5pPr>
            <a:lvl6pPr marL="0" marR="0" lvl="5"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6pPr>
            <a:lvl7pPr marL="0" marR="0" lvl="6"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7pPr>
            <a:lvl8pPr marL="0" marR="0" lvl="7"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8pPr>
            <a:lvl9pPr marL="0" marR="0" lvl="8" indent="0" algn="r">
              <a:lnSpc>
                <a:spcPct val="100000"/>
              </a:lnSpc>
              <a:spcBef>
                <a:spcPct val="0"/>
              </a:spcBef>
              <a:spcAft>
                <a:spcPct val="0"/>
              </a:spcAft>
              <a:buClr>
                <a:srgbClr val="000000"/>
              </a:buClr>
              <a:buSzPts val="1200"/>
              <a:buFont typeface="Arial"/>
              <a:buNone/>
              <a:defRPr sz="1200" b="0" i="0" u="none" strike="noStrike" cap="none">
                <a:solidFill>
                  <a:srgbClr val="999999"/>
                </a:solidFill>
                <a:latin typeface="Arial"/>
                <a:ea typeface="Arial"/>
                <a:cs typeface="Arial"/>
                <a:sym typeface="Arial"/>
              </a:defRPr>
            </a:lvl9pPr>
          </a:lstStyle>
          <a:p>
            <a:fld id="{00000000-1234-1234-1234-123412341234}" type="slidenum">
              <a:rPr lang="en-US" smtClean="0"/>
              <a:pPr/>
              <a:t>‹#›</a:t>
            </a:fld>
            <a:endParaRPr lang="en-US"/>
          </a:p>
        </p:txBody>
      </p:sp>
      <p:sp>
        <p:nvSpPr>
          <p:cNvPr id="125" name="Google Shape;125;p18"/>
          <p:cNvSpPr txBox="1">
            <a:spLocks noGrp="1"/>
          </p:cNvSpPr>
          <p:nvPr>
            <p:ph type="body" idx="1"/>
          </p:nvPr>
        </p:nvSpPr>
        <p:spPr>
          <a:xfrm>
            <a:off x="336554" y="1572611"/>
            <a:ext cx="8450217" cy="3199582"/>
          </a:xfrm>
          <a:prstGeom prst="rect">
            <a:avLst/>
          </a:prstGeom>
          <a:noFill/>
          <a:ln>
            <a:noFill/>
          </a:ln>
        </p:spPr>
        <p:txBody>
          <a:bodyPr spcFirstLastPara="1" wrap="square" lIns="91425" tIns="45700" rIns="91425" bIns="45700" anchor="t" anchorCtr="0"/>
          <a:lstStyle>
            <a:lvl1pPr marL="457189" lvl="0" indent="-406390" algn="l">
              <a:lnSpc>
                <a:spcPct val="90000"/>
              </a:lnSpc>
              <a:spcBef>
                <a:spcPts val="1000"/>
              </a:spcBef>
              <a:spcAft>
                <a:spcPct val="0"/>
              </a:spcAft>
              <a:buClr>
                <a:schemeClr val="dk1"/>
              </a:buClr>
              <a:buSzPct val="100000"/>
              <a:buChar char="•"/>
              <a:defRPr>
                <a:latin typeface="Calibri" panose="020F0502020204030204" pitchFamily="34" charset="0"/>
              </a:defRPr>
            </a:lvl1pPr>
            <a:lvl2pPr marL="914377" lvl="1" indent="-380990" algn="l">
              <a:lnSpc>
                <a:spcPct val="90000"/>
              </a:lnSpc>
              <a:spcBef>
                <a:spcPts val="500"/>
              </a:spcBef>
              <a:spcAft>
                <a:spcPct val="0"/>
              </a:spcAft>
              <a:buClr>
                <a:schemeClr val="dk1"/>
              </a:buClr>
              <a:buSzPts val="2400"/>
              <a:buChar char="•"/>
              <a:defRPr/>
            </a:lvl2pPr>
            <a:lvl3pPr marL="1371566" lvl="2" indent="-355591" algn="l">
              <a:lnSpc>
                <a:spcPct val="90000"/>
              </a:lnSpc>
              <a:spcBef>
                <a:spcPts val="500"/>
              </a:spcBef>
              <a:spcAft>
                <a:spcPct val="0"/>
              </a:spcAft>
              <a:buClr>
                <a:schemeClr val="dk1"/>
              </a:buClr>
              <a:buSzPts val="2000"/>
              <a:buChar char="•"/>
              <a:defRPr/>
            </a:lvl3pPr>
            <a:lvl4pPr marL="1828754" lvl="3" indent="-342891" algn="l">
              <a:lnSpc>
                <a:spcPct val="90000"/>
              </a:lnSpc>
              <a:spcBef>
                <a:spcPts val="500"/>
              </a:spcBef>
              <a:spcAft>
                <a:spcPct val="0"/>
              </a:spcAft>
              <a:buClr>
                <a:schemeClr val="dk1"/>
              </a:buClr>
              <a:buSzPts val="1800"/>
              <a:buChar char="•"/>
              <a:defRPr/>
            </a:lvl4pPr>
            <a:lvl5pPr marL="2285943" lvl="4" indent="-342891" algn="l">
              <a:lnSpc>
                <a:spcPct val="90000"/>
              </a:lnSpc>
              <a:spcBef>
                <a:spcPts val="500"/>
              </a:spcBef>
              <a:spcAft>
                <a:spcPct val="0"/>
              </a:spcAft>
              <a:buClr>
                <a:schemeClr val="dk1"/>
              </a:buClr>
              <a:buSzPts val="1800"/>
              <a:buChar char="•"/>
              <a:defRPr/>
            </a:lvl5pPr>
            <a:lvl6pPr marL="2743131" lvl="5" indent="-342891" algn="l">
              <a:lnSpc>
                <a:spcPct val="90000"/>
              </a:lnSpc>
              <a:spcBef>
                <a:spcPts val="500"/>
              </a:spcBef>
              <a:spcAft>
                <a:spcPct val="0"/>
              </a:spcAft>
              <a:buClr>
                <a:schemeClr val="dk1"/>
              </a:buClr>
              <a:buSzPts val="1800"/>
              <a:buChar char="•"/>
              <a:defRPr/>
            </a:lvl6pPr>
            <a:lvl7pPr marL="3200320" lvl="6" indent="-342891" algn="l">
              <a:lnSpc>
                <a:spcPct val="90000"/>
              </a:lnSpc>
              <a:spcBef>
                <a:spcPts val="500"/>
              </a:spcBef>
              <a:spcAft>
                <a:spcPct val="0"/>
              </a:spcAft>
              <a:buClr>
                <a:schemeClr val="dk1"/>
              </a:buClr>
              <a:buSzPts val="1800"/>
              <a:buChar char="•"/>
              <a:defRPr/>
            </a:lvl7pPr>
            <a:lvl8pPr marL="3657509" lvl="7" indent="-342891" algn="l">
              <a:lnSpc>
                <a:spcPct val="90000"/>
              </a:lnSpc>
              <a:spcBef>
                <a:spcPts val="500"/>
              </a:spcBef>
              <a:spcAft>
                <a:spcPct val="0"/>
              </a:spcAft>
              <a:buClr>
                <a:schemeClr val="dk1"/>
              </a:buClr>
              <a:buSzPts val="1800"/>
              <a:buChar char="•"/>
              <a:defRPr/>
            </a:lvl8pPr>
            <a:lvl9pPr marL="4114697" lvl="8" indent="-342891" algn="l">
              <a:lnSpc>
                <a:spcPct val="90000"/>
              </a:lnSpc>
              <a:spcBef>
                <a:spcPts val="500"/>
              </a:spcBef>
              <a:spcAft>
                <a:spcPct val="0"/>
              </a:spcAft>
              <a:buClr>
                <a:schemeClr val="dk1"/>
              </a:buClr>
              <a:buSzPts val="1800"/>
              <a:buChar char="•"/>
              <a:defRPr/>
            </a:lvl9pPr>
          </a:lstStyle>
          <a:p>
            <a:pPr lvl="0"/>
            <a:r>
              <a:rPr lang="en-US" dirty="0"/>
              <a:t>Click to edit Master text styles</a:t>
            </a:r>
          </a:p>
        </p:txBody>
      </p:sp>
      <p:sp>
        <p:nvSpPr>
          <p:cNvPr id="126" name="Google Shape;126;p18"/>
          <p:cNvSpPr txBox="1">
            <a:spLocks noGrp="1"/>
          </p:cNvSpPr>
          <p:nvPr>
            <p:ph type="title"/>
          </p:nvPr>
        </p:nvSpPr>
        <p:spPr>
          <a:xfrm>
            <a:off x="336554" y="577854"/>
            <a:ext cx="8737599" cy="846683"/>
          </a:xfrm>
          <a:prstGeom prst="rect">
            <a:avLst/>
          </a:prstGeom>
          <a:noFill/>
          <a:ln>
            <a:noFill/>
          </a:ln>
        </p:spPr>
        <p:txBody>
          <a:bodyPr spcFirstLastPara="1" wrap="square" lIns="91425" tIns="45700" rIns="91425" bIns="45700" anchor="ctr" anchorCtr="0"/>
          <a:lstStyle>
            <a:lvl1pPr lvl="0" algn="l">
              <a:lnSpc>
                <a:spcPct val="90000"/>
              </a:lnSpc>
              <a:spcBef>
                <a:spcPct val="0"/>
              </a:spcBef>
              <a:spcAft>
                <a:spcPct val="0"/>
              </a:spcAft>
              <a:buClr>
                <a:srgbClr val="09708A"/>
              </a:buClr>
              <a:buSzPts val="3200"/>
              <a:buFont typeface="Arial"/>
              <a:buNone/>
              <a:defRPr sz="3200" b="1">
                <a:solidFill>
                  <a:srgbClr val="09708A"/>
                </a:solidFill>
                <a:latin typeface="Calibri" panose="020F0502020204030204" pitchFamily="34" charset="0"/>
              </a:defRPr>
            </a:lvl1pPr>
            <a:lvl2pPr lvl="1">
              <a:spcBef>
                <a:spcPct val="0"/>
              </a:spcBef>
              <a:spcAft>
                <a:spcPct val="0"/>
              </a:spcAft>
              <a:buSzPts val="1400"/>
              <a:buNone/>
              <a:defRPr/>
            </a:lvl2pPr>
            <a:lvl3pPr lvl="2">
              <a:spcBef>
                <a:spcPct val="0"/>
              </a:spcBef>
              <a:spcAft>
                <a:spcPct val="0"/>
              </a:spcAft>
              <a:buSzPts val="1400"/>
              <a:buNone/>
              <a:defRPr/>
            </a:lvl3pPr>
            <a:lvl4pPr lvl="3">
              <a:spcBef>
                <a:spcPct val="0"/>
              </a:spcBef>
              <a:spcAft>
                <a:spcPct val="0"/>
              </a:spcAft>
              <a:buSzPts val="1400"/>
              <a:buNone/>
              <a:defRPr/>
            </a:lvl4pPr>
            <a:lvl5pPr lvl="4">
              <a:spcBef>
                <a:spcPct val="0"/>
              </a:spcBef>
              <a:spcAft>
                <a:spcPct val="0"/>
              </a:spcAft>
              <a:buSzPts val="1400"/>
              <a:buNone/>
              <a:defRPr/>
            </a:lvl5pPr>
            <a:lvl6pPr lvl="5">
              <a:spcBef>
                <a:spcPct val="0"/>
              </a:spcBef>
              <a:spcAft>
                <a:spcPct val="0"/>
              </a:spcAft>
              <a:buSzPts val="1400"/>
              <a:buNone/>
              <a:defRPr/>
            </a:lvl6pPr>
            <a:lvl7pPr lvl="6">
              <a:spcBef>
                <a:spcPct val="0"/>
              </a:spcBef>
              <a:spcAft>
                <a:spcPct val="0"/>
              </a:spcAft>
              <a:buSzPts val="1400"/>
              <a:buNone/>
              <a:defRPr/>
            </a:lvl7pPr>
            <a:lvl8pPr lvl="7">
              <a:spcBef>
                <a:spcPct val="0"/>
              </a:spcBef>
              <a:spcAft>
                <a:spcPct val="0"/>
              </a:spcAft>
              <a:buSzPts val="1400"/>
              <a:buNone/>
              <a:defRPr/>
            </a:lvl8pPr>
            <a:lvl9pPr lvl="8">
              <a:spcBef>
                <a:spcPct val="0"/>
              </a:spcBef>
              <a:spcAft>
                <a:spcPct val="0"/>
              </a:spcAft>
              <a:buSzPts val="1400"/>
              <a:buNone/>
              <a:defRPr/>
            </a:lvl9pPr>
          </a:lstStyle>
          <a:p>
            <a:r>
              <a:rPr lang="en-US" dirty="0"/>
              <a:t>Click to edit Master title style</a:t>
            </a:r>
            <a:endParaRPr dirty="0"/>
          </a:p>
        </p:txBody>
      </p:sp>
    </p:spTree>
    <p:extLst>
      <p:ext uri="{BB962C8B-B14F-4D97-AF65-F5344CB8AC3E}">
        <p14:creationId xmlns:p14="http://schemas.microsoft.com/office/powerpoint/2010/main" val="160948601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450A-1030-4106-ABD1-DAAB1A503EA4}"/>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232122562"/>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marR="0" lvl="0"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ct val="0"/>
              </a:spcBef>
              <a:spcAft>
                <a:spcPct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marR="0" lvl="0" indent="-342900" algn="l" rtl="0">
              <a:lnSpc>
                <a:spcPct val="115000"/>
              </a:lnSpc>
              <a:spcBef>
                <a:spcPct val="0"/>
              </a:spcBef>
              <a:spcAft>
                <a:spcPct val="0"/>
              </a:spcAft>
              <a:buClr>
                <a:schemeClr val="dk2"/>
              </a:buClr>
              <a:buSzPts val="1800"/>
              <a:buFont typeface="Verdana"/>
              <a:buChar char="●"/>
              <a:defRPr sz="1800" b="0" i="0" u="none" strike="noStrike" cap="none">
                <a:solidFill>
                  <a:schemeClr val="dk2"/>
                </a:solidFill>
                <a:latin typeface="Verdana"/>
                <a:ea typeface="Verdana"/>
                <a:cs typeface="Verdana"/>
                <a:sym typeface="Verdana"/>
              </a:defRPr>
            </a:lvl1pPr>
            <a:lvl2pPr marL="914400" marR="0" lvl="1"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ct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grpSp>
        <p:nvGrpSpPr>
          <p:cNvPr id="5" name="Google Shape;12;p3"/>
          <p:cNvGrpSpPr/>
          <p:nvPr userDrawn="1"/>
        </p:nvGrpSpPr>
        <p:grpSpPr>
          <a:xfrm>
            <a:off x="0" y="0"/>
            <a:ext cx="9144000" cy="367140"/>
            <a:chOff x="0" y="6178"/>
            <a:chExt cx="9144000" cy="367140"/>
          </a:xfrm>
        </p:grpSpPr>
        <p:sp>
          <p:nvSpPr>
            <p:cNvPr id="9" name="Google Shape;13;p3"/>
            <p:cNvSpPr/>
            <p:nvPr/>
          </p:nvSpPr>
          <p:spPr>
            <a:xfrm>
              <a:off x="0" y="189083"/>
              <a:ext cx="9144000" cy="184235"/>
            </a:xfrm>
            <a:prstGeom prst="rect">
              <a:avLst/>
            </a:prstGeom>
            <a:solidFill>
              <a:srgbClr val="09708A"/>
            </a:solidFill>
            <a:ln>
              <a:noFill/>
            </a:ln>
          </p:spPr>
          <p:txBody>
            <a:bodyPr spcFirstLastPara="1" wrap="square" lIns="91425" tIns="45700" rIns="91425" bIns="45700" anchor="ctr" anchorCtr="0">
              <a:noAutofit/>
            </a:bodyPr>
            <a:lstStyle/>
            <a:p>
              <a:pPr marL="0" marR="0" lvl="0" indent="0" algn="ctr" rtl="0">
                <a:lnSpc>
                  <a:spcPct val="100000"/>
                </a:lnSpc>
                <a:spcBef>
                  <a:spcPct val="0"/>
                </a:spcBef>
                <a:spcAft>
                  <a:spcPct val="0"/>
                </a:spcAft>
                <a:buNone/>
              </a:pPr>
              <a:endParaRPr sz="1400" b="0" i="0" u="none" strike="noStrike" cap="none">
                <a:solidFill>
                  <a:schemeClr val="lt1"/>
                </a:solidFill>
                <a:latin typeface="Arial"/>
                <a:ea typeface="Arial"/>
                <a:cs typeface="Arial"/>
                <a:sym typeface="Arial"/>
              </a:endParaRPr>
            </a:p>
          </p:txBody>
        </p:sp>
        <p:sp>
          <p:nvSpPr>
            <p:cNvPr id="10" name="Google Shape;14;p3"/>
            <p:cNvSpPr/>
            <p:nvPr/>
          </p:nvSpPr>
          <p:spPr>
            <a:xfrm>
              <a:off x="0" y="6178"/>
              <a:ext cx="9144000" cy="182880"/>
            </a:xfrm>
            <a:prstGeom prst="rect">
              <a:avLst/>
            </a:prstGeom>
            <a:solidFill>
              <a:srgbClr val="80C41C"/>
            </a:solidFill>
            <a:ln>
              <a:noFill/>
            </a:ln>
          </p:spPr>
          <p:txBody>
            <a:bodyPr spcFirstLastPara="1" wrap="square" lIns="91425" tIns="45700" rIns="91425" bIns="45700" anchor="ctr" anchorCtr="0">
              <a:noAutofit/>
            </a:bodyPr>
            <a:lstStyle/>
            <a:p>
              <a:pPr marL="0" marR="0" lvl="0" indent="0" algn="ctr" rtl="0">
                <a:lnSpc>
                  <a:spcPct val="100000"/>
                </a:lnSpc>
                <a:spcBef>
                  <a:spcPct val="0"/>
                </a:spcBef>
                <a:spcAft>
                  <a:spcPct val="0"/>
                </a:spcAft>
                <a:buNone/>
              </a:pPr>
              <a:endParaRPr sz="1400" b="0" i="0" u="none" strike="noStrike" cap="none">
                <a:solidFill>
                  <a:schemeClr val="lt1"/>
                </a:solidFill>
                <a:latin typeface="Arial"/>
                <a:ea typeface="Arial"/>
                <a:cs typeface="Arial"/>
                <a:sym typeface="Arial"/>
              </a:endParaRPr>
            </a:p>
          </p:txBody>
        </p:sp>
      </p:grpSp>
      <p:pic>
        <p:nvPicPr>
          <p:cNvPr id="14" name="Google Shape;84;p12"/>
          <p:cNvPicPr preferRelativeResize="0"/>
          <p:nvPr userDrawn="1"/>
        </p:nvPicPr>
        <p:blipFill>
          <a:blip r:embed="rId4">
            <a:alphaModFix/>
          </a:blip>
          <a:srcRect l="6251" t="17108" r="-3660" b="20170"/>
          <a:stretch>
            <a:fillRect/>
          </a:stretch>
        </p:blipFill>
        <p:spPr>
          <a:xfrm>
            <a:off x="6578600" y="4549779"/>
            <a:ext cx="2565400" cy="57469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8" r:id="rId1"/>
    <p:sldLayoutId id="2147483669" r:id="rId2"/>
  </p:sldLayoutIdLst>
  <p:transition/>
  <p:txStyles>
    <p:title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chart" Target="../charts/chart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tags" Target="../tags/tag6.xml"/><Relationship Id="rId7" Type="http://schemas.openxmlformats.org/officeDocument/2006/relationships/diagramLayout" Target="../diagrams/layout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diagramData" Target="../diagrams/data1.xml"/><Relationship Id="rId5" Type="http://schemas.openxmlformats.org/officeDocument/2006/relationships/slideLayout" Target="../slideLayouts/slideLayout2.xml"/><Relationship Id="rId10" Type="http://schemas.microsoft.com/office/2007/relationships/diagramDrawing" Target="../diagrams/drawing1.xml"/><Relationship Id="rId4" Type="http://schemas.openxmlformats.org/officeDocument/2006/relationships/tags" Target="../tags/tag7.xml"/><Relationship Id="rId9" Type="http://schemas.openxmlformats.org/officeDocument/2006/relationships/diagramColors" Target="../diagrams/colors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8" name="Google Shape;148;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a:buSzPts val="2880"/>
            </a:pPr>
            <a:r>
              <a:rPr lang="en-US" sz="2880" dirty="0" err="1"/>
              <a:t>Demande</a:t>
            </a:r>
            <a:r>
              <a:rPr lang="en-US" sz="2880" dirty="0"/>
              <a:t> de </a:t>
            </a:r>
            <a:r>
              <a:rPr lang="en-US" sz="2880" dirty="0" err="1"/>
              <a:t>Financement</a:t>
            </a:r>
            <a:r>
              <a:rPr lang="en-US" sz="2880" dirty="0"/>
              <a:t> de TDDC</a:t>
            </a:r>
            <a:endParaRPr sz="288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CD047-DCB7-4F4E-8AD7-C1FAC74DE0F0}"/>
              </a:ext>
            </a:extLst>
          </p:cNvPr>
          <p:cNvSpPr>
            <a:spLocks noGrp="1"/>
          </p:cNvSpPr>
          <p:nvPr>
            <p:ph type="title"/>
          </p:nvPr>
        </p:nvSpPr>
        <p:spPr/>
        <p:txBody>
          <a:bodyPr/>
          <a:lstStyle/>
          <a:p>
            <a:r>
              <a:rPr lang="en-CA" b="1" dirty="0">
                <a:solidFill>
                  <a:srgbClr val="09708A"/>
                </a:solidFill>
                <a:latin typeface="Calibri" panose="020F0502020204030204" pitchFamily="34" charset="0"/>
              </a:rPr>
              <a:t>Marché - Quantification</a:t>
            </a:r>
            <a:endParaRPr lang="en-CA" dirty="0"/>
          </a:p>
        </p:txBody>
      </p:sp>
      <p:sp>
        <p:nvSpPr>
          <p:cNvPr id="4" name="Content Placeholder 1">
            <a:extLst>
              <a:ext uri="{FF2B5EF4-FFF2-40B4-BE49-F238E27FC236}">
                <a16:creationId xmlns:a16="http://schemas.microsoft.com/office/drawing/2014/main" id="{5AB89BCF-061C-4C4B-BD5B-441703E2676D}"/>
              </a:ext>
            </a:extLst>
          </p:cNvPr>
          <p:cNvSpPr txBox="1">
            <a:spLocks/>
          </p:cNvSpPr>
          <p:nvPr>
            <p:custDataLst>
              <p:tags r:id="rId1"/>
            </p:custDataLst>
          </p:nvPr>
        </p:nvSpPr>
        <p:spPr>
          <a:xfrm>
            <a:off x="348700" y="1017725"/>
            <a:ext cx="8483600" cy="47059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sysClr val="windowText" lastClr="000000"/>
                </a:solidFill>
                <a:effectLst/>
                <a:uLnTx/>
                <a:uFillTx/>
                <a:latin typeface="Calibri" panose="020F0502020204030204" pitchFamily="34" charset="0"/>
              </a:rPr>
              <a:t>Principaux avantages pour votre clientèle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FR" sz="1100" b="0" i="0" u="none" strike="noStrike" kern="1200" cap="none" spc="0" normalizeH="0" baseline="0" noProof="0" dirty="0">
                <a:ln>
                  <a:noFill/>
                </a:ln>
                <a:solidFill>
                  <a:sysClr val="windowText" lastClr="000000"/>
                </a:solidFill>
                <a:effectLst/>
                <a:uLnTx/>
                <a:uFillTx/>
                <a:latin typeface="Calibri" panose="020F0502020204030204" pitchFamily="34" charset="0"/>
              </a:rPr>
              <a:t>Nivellement des charges avec le réseau général quand le prix de l’électricité est élevé.</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FR" sz="1100" b="0" i="0" u="none" strike="noStrike" kern="1200" cap="none" spc="0" normalizeH="0" baseline="0" noProof="0" dirty="0">
                <a:ln>
                  <a:noFill/>
                </a:ln>
                <a:solidFill>
                  <a:sysClr val="windowText" lastClr="000000"/>
                </a:solidFill>
                <a:effectLst/>
                <a:uLnTx/>
                <a:uFillTx/>
                <a:latin typeface="Calibri" panose="020F0502020204030204" pitchFamily="34" charset="0"/>
              </a:rPr>
              <a:t>Réduction de la dépendance à l’égard du réseau de gaz naturel pour le chauffage.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FR" sz="1100" b="0" i="0" u="none" strike="noStrike" kern="1200" cap="none" spc="0" normalizeH="0" baseline="0" noProof="0" dirty="0">
                <a:ln>
                  <a:noFill/>
                </a:ln>
                <a:solidFill>
                  <a:sysClr val="windowText" lastClr="000000"/>
                </a:solidFill>
                <a:effectLst/>
                <a:uLnTx/>
                <a:uFillTx/>
                <a:latin typeface="Calibri" panose="020F0502020204030204" pitchFamily="34" charset="0"/>
              </a:rPr>
              <a:t>Solution esthétiquement neutre ou attrayante par rapport aux enveloppes classiques de bâtiment.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600" b="0" i="0" u="none" strike="noStrike" kern="1200" cap="none" spc="0" normalizeH="0" baseline="0" noProof="0" dirty="0">
                <a:ln>
                  <a:noFill/>
                </a:ln>
                <a:solidFill>
                  <a:sysClr val="windowText" lastClr="000000"/>
                </a:solidFill>
                <a:effectLst/>
                <a:uLnTx/>
                <a:uFillTx/>
                <a:latin typeface="Calibri" panose="020F0502020204030204" pitchFamily="34" charset="0"/>
              </a:rPr>
              <a:t>Période de récupération pour les investisseurs</a:t>
            </a:r>
          </a:p>
          <a:p>
            <a:pPr marL="457200" marR="0" lvl="1" indent="0" algn="l" defTabSz="914400" rtl="0" eaLnBrk="1" fontAlgn="auto" latinLnBrk="0" hangingPunct="1">
              <a:lnSpc>
                <a:spcPct val="90000"/>
              </a:lnSpc>
              <a:spcBef>
                <a:spcPts val="500"/>
              </a:spcBef>
              <a:spcAft>
                <a:spcPts val="1200"/>
              </a:spcAft>
              <a:buClrTx/>
              <a:buSzTx/>
              <a:buFont typeface="Arial" panose="020B0604020202020204" pitchFamily="34" charset="0"/>
              <a:buNone/>
              <a:tabLst/>
              <a:defRPr/>
            </a:pPr>
            <a:endParaRPr kumimoji="0" lang="en-CA"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AEDBEC5E-4754-4EA3-9FD4-F0D0906BCB11}"/>
              </a:ext>
            </a:extLst>
          </p:cNvPr>
          <p:cNvPicPr>
            <a:picLocks noChangeAspect="1"/>
          </p:cNvPicPr>
          <p:nvPr/>
        </p:nvPicPr>
        <p:blipFill>
          <a:blip r:embed="rId4"/>
          <a:stretch>
            <a:fillRect/>
          </a:stretch>
        </p:blipFill>
        <p:spPr>
          <a:xfrm>
            <a:off x="1335203" y="3005420"/>
            <a:ext cx="6473593" cy="984881"/>
          </a:xfrm>
          <a:prstGeom prst="rect">
            <a:avLst/>
          </a:prstGeom>
        </p:spPr>
      </p:pic>
      <p:sp>
        <p:nvSpPr>
          <p:cNvPr id="6" name="TextBox 5">
            <a:extLst>
              <a:ext uri="{FF2B5EF4-FFF2-40B4-BE49-F238E27FC236}">
                <a16:creationId xmlns:a16="http://schemas.microsoft.com/office/drawing/2014/main" id="{FAFAC161-5958-47E7-9A1A-B6D57C6EEA12}"/>
              </a:ext>
            </a:extLst>
          </p:cNvPr>
          <p:cNvSpPr txBox="1"/>
          <p:nvPr>
            <p:custDataLst>
              <p:tags r:id="rId2"/>
            </p:custDataLst>
          </p:nvPr>
        </p:nvSpPr>
        <p:spPr>
          <a:xfrm>
            <a:off x="960821" y="4041393"/>
            <a:ext cx="725935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0" u="none" strike="noStrike" cap="none" normalizeH="0" baseline="0" noProof="0" dirty="0">
                <a:ln>
                  <a:noFill/>
                </a:ln>
                <a:solidFill>
                  <a:prstClr val="black"/>
                </a:solidFill>
                <a:uLnTx/>
                <a:uFillTx/>
                <a:latin typeface="Calibri" panose="020F0502020204030204"/>
                <a:ea typeface="+mn-ea"/>
                <a:cs typeface="+mn-cs"/>
              </a:rPr>
              <a:t>La récupération est calculée en fonction du coût additionnel de notre matériau de revêtement par rapport à la récupération découlant des économies d’énergie réalisées, au taux de 0,15 $/kWh dans nos marchés cibles initiaux.</a:t>
            </a:r>
          </a:p>
        </p:txBody>
      </p:sp>
    </p:spTree>
    <p:extLst>
      <p:ext uri="{BB962C8B-B14F-4D97-AF65-F5344CB8AC3E}">
        <p14:creationId xmlns:p14="http://schemas.microsoft.com/office/powerpoint/2010/main" val="268872782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E885A-3DEE-4B58-9F92-991FDF4554FB}"/>
              </a:ext>
            </a:extLst>
          </p:cNvPr>
          <p:cNvSpPr>
            <a:spLocks noGrp="1"/>
          </p:cNvSpPr>
          <p:nvPr>
            <p:ph type="title"/>
          </p:nvPr>
        </p:nvSpPr>
        <p:spPr/>
        <p:txBody>
          <a:bodyPr/>
          <a:lstStyle/>
          <a:p>
            <a:r>
              <a:rPr lang="en-CA" b="1" dirty="0">
                <a:solidFill>
                  <a:srgbClr val="09708A"/>
                </a:solidFill>
                <a:latin typeface="Calibri" panose="020F0502020204030204" pitchFamily="34" charset="0"/>
              </a:rPr>
              <a:t>Marché – </a:t>
            </a:r>
            <a:r>
              <a:rPr lang="en-CA" b="1" dirty="0" err="1">
                <a:solidFill>
                  <a:srgbClr val="09708A"/>
                </a:solidFill>
                <a:latin typeface="Calibri" panose="020F0502020204030204" pitchFamily="34" charset="0"/>
              </a:rPr>
              <a:t>Stratégie</a:t>
            </a:r>
            <a:r>
              <a:rPr lang="en-CA" b="1" dirty="0">
                <a:solidFill>
                  <a:srgbClr val="09708A"/>
                </a:solidFill>
                <a:latin typeface="Calibri" panose="020F0502020204030204" pitchFamily="34" charset="0"/>
              </a:rPr>
              <a:t> Commerciale</a:t>
            </a:r>
            <a:endParaRPr lang="en-CA" dirty="0"/>
          </a:p>
        </p:txBody>
      </p:sp>
      <p:sp>
        <p:nvSpPr>
          <p:cNvPr id="4" name="Content Placeholder 1">
            <a:extLst>
              <a:ext uri="{FF2B5EF4-FFF2-40B4-BE49-F238E27FC236}">
                <a16:creationId xmlns:a16="http://schemas.microsoft.com/office/drawing/2014/main" id="{F1ED48AD-EE82-430C-B256-701BFC289FED}"/>
              </a:ext>
            </a:extLst>
          </p:cNvPr>
          <p:cNvSpPr txBox="1">
            <a:spLocks/>
          </p:cNvSpPr>
          <p:nvPr>
            <p:custDataLst>
              <p:tags r:id="rId1"/>
            </p:custDataLst>
          </p:nvPr>
        </p:nvSpPr>
        <p:spPr>
          <a:xfrm>
            <a:off x="330200" y="1077095"/>
            <a:ext cx="8483600" cy="47059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Nous mettons notre produit sur le marché en utilisant la fabrication à façon/sous contrat (Materials Engineering Inc.).</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Au départ, nous comptons commercialiser notre produit auprès d’associations du secteur de l’architecture, de cabinets d’architectes, et de propriétaires ou d’exploitants de bâtiments, et nous le vendrons en passant par un vaste éventail de détaillants ou de distributeurs de matériaux de construction.</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Nous pensons viser d’abord environ 3 % du marché nord-américain avec notre produit haut de gamme à rendement élevé, en ciblant plus particulièrement la Floride, le Texas, l’Arizona, le Nouveau-Mexique, le Nevada, la Californie et Hawaï.</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À mesure que nos ventes grossiront et que nous pourrons réduire nos coûts de fabrication, nous prévoyons cibler des marchés étrangers et des climats plus nordiques.</a:t>
            </a:r>
          </a:p>
        </p:txBody>
      </p:sp>
    </p:spTree>
    <p:extLst>
      <p:ext uri="{BB962C8B-B14F-4D97-AF65-F5344CB8AC3E}">
        <p14:creationId xmlns:p14="http://schemas.microsoft.com/office/powerpoint/2010/main" val="154897094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DC84A-DF8A-4D24-BA4B-17639F158F1C}"/>
              </a:ext>
            </a:extLst>
          </p:cNvPr>
          <p:cNvSpPr>
            <a:spLocks noGrp="1"/>
          </p:cNvSpPr>
          <p:nvPr>
            <p:ph type="title"/>
          </p:nvPr>
        </p:nvSpPr>
        <p:spPr/>
        <p:txBody>
          <a:bodyPr/>
          <a:lstStyle/>
          <a:p>
            <a:r>
              <a:rPr lang="en-CA" b="1" dirty="0">
                <a:solidFill>
                  <a:srgbClr val="09708A"/>
                </a:solidFill>
                <a:latin typeface="Calibri" panose="020F0502020204030204" pitchFamily="34" charset="0"/>
              </a:rPr>
              <a:t>Marché – Proposition De </a:t>
            </a:r>
            <a:r>
              <a:rPr lang="en-CA" b="1" dirty="0" err="1">
                <a:solidFill>
                  <a:srgbClr val="09708A"/>
                </a:solidFill>
                <a:latin typeface="Calibri" panose="020F0502020204030204" pitchFamily="34" charset="0"/>
              </a:rPr>
              <a:t>Valeur</a:t>
            </a:r>
            <a:endParaRPr lang="en-CA" dirty="0"/>
          </a:p>
        </p:txBody>
      </p:sp>
      <p:sp>
        <p:nvSpPr>
          <p:cNvPr id="5" name="Content Placeholder 1">
            <a:extLst>
              <a:ext uri="{FF2B5EF4-FFF2-40B4-BE49-F238E27FC236}">
                <a16:creationId xmlns:a16="http://schemas.microsoft.com/office/drawing/2014/main" id="{2E5BFFED-B810-4E54-9DCC-E680884A1E76}"/>
              </a:ext>
            </a:extLst>
          </p:cNvPr>
          <p:cNvSpPr txBox="1">
            <a:spLocks/>
          </p:cNvSpPr>
          <p:nvPr>
            <p:custDataLst>
              <p:tags r:id="rId1"/>
            </p:custDataLst>
          </p:nvPr>
        </p:nvSpPr>
        <p:spPr>
          <a:xfrm>
            <a:off x="311700" y="1017725"/>
            <a:ext cx="8483600" cy="1261241"/>
          </a:xfrm>
          <a:prstGeom prst="rect">
            <a:avLst/>
          </a:prstGeom>
        </p:spPr>
        <p:txBody>
          <a:bodyPr/>
          <a:lstStyle>
            <a:defPPr marR="0" lvl="0" algn="l" rtl="0">
              <a:lnSpc>
                <a:spcPct val="100000"/>
              </a:lnSpc>
              <a:spcBef>
                <a:spcPct val="0"/>
              </a:spcBef>
              <a:spcAft>
                <a:spcPct val="0"/>
              </a:spcAft>
            </a:defPPr>
            <a:lvl1pPr marR="0" lvl="0"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Pluto Sans Regular" panose="02000000000000000000" pitchFamily="50" charset="0"/>
                <a:ea typeface="Pluto Sans Regular" panose="02000000000000000000" pitchFamily="50" charset="0"/>
                <a:cs typeface="Arial"/>
                <a:sym typeface="Arial"/>
              </a:defRPr>
            </a:lvl1pPr>
            <a:lvl2pPr marR="0" lvl="1"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ct val="0"/>
              </a:spcBef>
              <a:spcAft>
                <a:spcPct val="0"/>
              </a:spcAft>
              <a:buClr>
                <a:srgbClr val="000000"/>
              </a:buClr>
              <a:buFont typeface="Arial"/>
              <a:defRPr sz="1400" b="0" i="0" u="none" strike="noStrike" cap="none">
                <a:solidFill>
                  <a:srgbClr val="000000"/>
                </a:solidFill>
                <a:latin typeface="Arial"/>
                <a:ea typeface="Arial"/>
                <a:cs typeface="Arial"/>
                <a:sym typeface="Arial"/>
              </a:defRPr>
            </a:lvl9pPr>
          </a:lstStyle>
          <a:p>
            <a:pPr marL="285750" indent="-285750">
              <a:buFont typeface="Arial" panose="020B0604020202020204" pitchFamily="34" charset="0"/>
              <a:buChar char="•"/>
            </a:pPr>
            <a:r>
              <a:rPr lang="fr-FR" dirty="0">
                <a:latin typeface="Calibri" panose="020F0502020204030204" pitchFamily="34" charset="0"/>
              </a:rPr>
              <a:t>Le marché mondial du photovoltaïque intégré aux bâtiments (PVIB) pèse 7 G$ (si on regroupe les systèmes intégrés aux fenêtres et aux murs).</a:t>
            </a:r>
          </a:p>
          <a:p>
            <a:endParaRPr lang="fr-FR" dirty="0">
              <a:latin typeface="Calibri" panose="020F0502020204030204" pitchFamily="34" charset="0"/>
            </a:endParaRPr>
          </a:p>
          <a:p>
            <a:pPr marL="285750" indent="-285750">
              <a:buFont typeface="Arial" panose="020B0604020202020204" pitchFamily="34" charset="0"/>
              <a:buChar char="•"/>
            </a:pPr>
            <a:r>
              <a:rPr lang="fr-FR" dirty="0">
                <a:latin typeface="Calibri" panose="020F0502020204030204" pitchFamily="34" charset="0"/>
              </a:rPr>
              <a:t>En Amérique du Nord, le marché est estimé à environ 250 M$ (25 M$ pour le marché canadien)</a:t>
            </a:r>
          </a:p>
          <a:p>
            <a:endParaRPr lang="en-CA" dirty="0">
              <a:latin typeface="Calibri" panose="020F0502020204030204" pitchFamily="34" charset="0"/>
            </a:endParaRPr>
          </a:p>
          <a:p>
            <a:endParaRPr lang="en-CA" dirty="0">
              <a:latin typeface="Calibri" panose="020F0502020204030204" pitchFamily="34" charset="0"/>
            </a:endParaRPr>
          </a:p>
        </p:txBody>
      </p:sp>
      <p:graphicFrame>
        <p:nvGraphicFramePr>
          <p:cNvPr id="6" name="Chart 3">
            <a:extLst>
              <a:ext uri="{FF2B5EF4-FFF2-40B4-BE49-F238E27FC236}">
                <a16:creationId xmlns:a16="http://schemas.microsoft.com/office/drawing/2014/main" id="{FE6115D3-9C32-4871-BCA2-C12E6EE8122A}"/>
              </a:ext>
            </a:extLst>
          </p:cNvPr>
          <p:cNvGraphicFramePr/>
          <p:nvPr>
            <p:custDataLst>
              <p:tags r:id="rId2"/>
            </p:custDataLst>
            <p:extLst>
              <p:ext uri="{D42A27DB-BD31-4B8C-83A1-F6EECF244321}">
                <p14:modId xmlns:p14="http://schemas.microsoft.com/office/powerpoint/2010/main" val="3844925095"/>
              </p:ext>
            </p:extLst>
          </p:nvPr>
        </p:nvGraphicFramePr>
        <p:xfrm>
          <a:off x="1128932" y="2220456"/>
          <a:ext cx="6886135" cy="23374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4908402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53DE-1D50-4F40-8648-0ABA837CDFE2}"/>
              </a:ext>
            </a:extLst>
          </p:cNvPr>
          <p:cNvSpPr>
            <a:spLocks noGrp="1"/>
          </p:cNvSpPr>
          <p:nvPr>
            <p:ph type="title"/>
          </p:nvPr>
        </p:nvSpPr>
        <p:spPr/>
        <p:txBody>
          <a:bodyPr/>
          <a:lstStyle/>
          <a:p>
            <a:r>
              <a:rPr lang="en-CA" b="1" dirty="0">
                <a:solidFill>
                  <a:srgbClr val="09708A"/>
                </a:solidFill>
                <a:latin typeface="Calibri" panose="020F0502020204030204" pitchFamily="34" charset="0"/>
              </a:rPr>
              <a:t>Marché – </a:t>
            </a:r>
            <a:r>
              <a:rPr lang="en-CA" b="1" dirty="0" err="1">
                <a:solidFill>
                  <a:srgbClr val="09708A"/>
                </a:solidFill>
                <a:latin typeface="Calibri" panose="020F0502020204030204" pitchFamily="34" charset="0"/>
              </a:rPr>
              <a:t>Concurrents</a:t>
            </a:r>
            <a:endParaRPr lang="en-CA" dirty="0"/>
          </a:p>
        </p:txBody>
      </p:sp>
      <p:graphicFrame>
        <p:nvGraphicFramePr>
          <p:cNvPr id="4" name="Table 3">
            <a:extLst>
              <a:ext uri="{FF2B5EF4-FFF2-40B4-BE49-F238E27FC236}">
                <a16:creationId xmlns:a16="http://schemas.microsoft.com/office/drawing/2014/main" id="{5F30527F-003C-4BE2-8343-A610181D696C}"/>
              </a:ext>
            </a:extLst>
          </p:cNvPr>
          <p:cNvGraphicFramePr>
            <a:graphicFrameLocks noGrp="1"/>
          </p:cNvGraphicFramePr>
          <p:nvPr>
            <p:custDataLst>
              <p:tags r:id="rId1"/>
            </p:custDataLst>
            <p:extLst>
              <p:ext uri="{D42A27DB-BD31-4B8C-83A1-F6EECF244321}">
                <p14:modId xmlns:p14="http://schemas.microsoft.com/office/powerpoint/2010/main" val="3871244611"/>
              </p:ext>
            </p:extLst>
          </p:nvPr>
        </p:nvGraphicFramePr>
        <p:xfrm>
          <a:off x="735761" y="1017725"/>
          <a:ext cx="7672477" cy="3488739"/>
        </p:xfrm>
        <a:graphic>
          <a:graphicData uri="http://schemas.openxmlformats.org/drawingml/2006/table">
            <a:tbl>
              <a:tblPr firstRow="1" bandRow="1"/>
              <a:tblGrid>
                <a:gridCol w="2550571">
                  <a:extLst>
                    <a:ext uri="{9D8B030D-6E8A-4147-A177-3AD203B41FA5}">
                      <a16:colId xmlns:a16="http://schemas.microsoft.com/office/drawing/2014/main" val="20000"/>
                    </a:ext>
                  </a:extLst>
                </a:gridCol>
                <a:gridCol w="2560953">
                  <a:extLst>
                    <a:ext uri="{9D8B030D-6E8A-4147-A177-3AD203B41FA5}">
                      <a16:colId xmlns:a16="http://schemas.microsoft.com/office/drawing/2014/main" val="20001"/>
                    </a:ext>
                  </a:extLst>
                </a:gridCol>
                <a:gridCol w="2560953">
                  <a:extLst>
                    <a:ext uri="{9D8B030D-6E8A-4147-A177-3AD203B41FA5}">
                      <a16:colId xmlns:a16="http://schemas.microsoft.com/office/drawing/2014/main" val="20002"/>
                    </a:ext>
                  </a:extLst>
                </a:gridCol>
              </a:tblGrid>
              <a:tr h="325756">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Nom du concurrent</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Points forts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Points faibles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25756">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BP Solar International</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Capitaux</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Manque d’orientation</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508715">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err="1">
                          <a:latin typeface="Calibri" panose="020F0502020204030204" pitchFamily="34" charset="0"/>
                        </a:rPr>
                        <a:t>Centrotherm</a:t>
                      </a:r>
                      <a:endParaRPr lang="fr-FR" sz="1400" dirty="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Fortes capacités dans la régulation de la chaleur</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Ne fournit pas de module pour le froid</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1151303">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AGC Flat Glass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Sa solution de fenêtres comprenant des cellules photovoltaïques domine le marché</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N’a pas proposé de produits innovants depuis plusieurs années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1151303">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err="1">
                          <a:latin typeface="Calibri" panose="020F0502020204030204" pitchFamily="34" charset="0"/>
                        </a:rPr>
                        <a:t>Ablytek</a:t>
                      </a:r>
                      <a:endParaRPr lang="fr-FR" sz="1400" dirty="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Fournisseur à faible coût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Le rendement énergétique des produits est moins favorable par rapport à ses concurrents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0023045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0ECCC-3196-4C89-9187-5E1BEA171289}"/>
              </a:ext>
            </a:extLst>
          </p:cNvPr>
          <p:cNvSpPr>
            <a:spLocks noGrp="1"/>
          </p:cNvSpPr>
          <p:nvPr>
            <p:ph type="title"/>
          </p:nvPr>
        </p:nvSpPr>
        <p:spPr/>
        <p:txBody>
          <a:bodyPr/>
          <a:lstStyle/>
          <a:p>
            <a:r>
              <a:rPr lang="en-CA" b="1" dirty="0">
                <a:solidFill>
                  <a:srgbClr val="09708A"/>
                </a:solidFill>
                <a:latin typeface="Calibri" panose="020F0502020204030204" pitchFamily="34" charset="0"/>
              </a:rPr>
              <a:t>Vue </a:t>
            </a:r>
            <a:r>
              <a:rPr lang="en-CA" b="1" dirty="0" err="1">
                <a:solidFill>
                  <a:srgbClr val="09708A"/>
                </a:solidFill>
                <a:latin typeface="Calibri" panose="020F0502020204030204" pitchFamily="34" charset="0"/>
              </a:rPr>
              <a:t>D’ensemble</a:t>
            </a:r>
            <a:r>
              <a:rPr lang="en-CA" b="1" dirty="0">
                <a:solidFill>
                  <a:srgbClr val="09708A"/>
                </a:solidFill>
                <a:latin typeface="Calibri" panose="020F0502020204030204" pitchFamily="34" charset="0"/>
              </a:rPr>
              <a:t> Du Projet</a:t>
            </a:r>
            <a:endParaRPr lang="en-CA" dirty="0"/>
          </a:p>
        </p:txBody>
      </p:sp>
      <p:graphicFrame>
        <p:nvGraphicFramePr>
          <p:cNvPr id="4" name="Content Placeholder 1">
            <a:extLst>
              <a:ext uri="{FF2B5EF4-FFF2-40B4-BE49-F238E27FC236}">
                <a16:creationId xmlns:a16="http://schemas.microsoft.com/office/drawing/2014/main" id="{0FCD8B4F-5747-4AF4-985E-32CB7E9187E8}"/>
              </a:ext>
            </a:extLst>
          </p:cNvPr>
          <p:cNvGraphicFramePr>
            <a:graphicFrameLocks/>
          </p:cNvGraphicFramePr>
          <p:nvPr>
            <p:custDataLst>
              <p:tags r:id="rId1"/>
            </p:custDataLst>
            <p:extLst>
              <p:ext uri="{D42A27DB-BD31-4B8C-83A1-F6EECF244321}">
                <p14:modId xmlns:p14="http://schemas.microsoft.com/office/powerpoint/2010/main" val="438849735"/>
              </p:ext>
            </p:extLst>
          </p:nvPr>
        </p:nvGraphicFramePr>
        <p:xfrm>
          <a:off x="330200" y="1017725"/>
          <a:ext cx="8483600" cy="3590077"/>
        </p:xfrm>
        <a:graphic>
          <a:graphicData uri="http://schemas.openxmlformats.org/drawingml/2006/table">
            <a:tbl>
              <a:tblPr firstRow="1" bandRow="1"/>
              <a:tblGrid>
                <a:gridCol w="2851912">
                  <a:extLst>
                    <a:ext uri="{9D8B030D-6E8A-4147-A177-3AD203B41FA5}">
                      <a16:colId xmlns:a16="http://schemas.microsoft.com/office/drawing/2014/main" val="20000"/>
                    </a:ext>
                  </a:extLst>
                </a:gridCol>
                <a:gridCol w="5631688">
                  <a:extLst>
                    <a:ext uri="{9D8B030D-6E8A-4147-A177-3AD203B41FA5}">
                      <a16:colId xmlns:a16="http://schemas.microsoft.com/office/drawing/2014/main" val="20001"/>
                    </a:ext>
                  </a:extLst>
                </a:gridCol>
              </a:tblGrid>
              <a:tr h="487212">
                <a:tc gridSpan="2">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fr-FR" dirty="0">
                          <a:latin typeface="Calibri" panose="020F0502020204030204" pitchFamily="34" charset="0"/>
                        </a:rPr>
                        <a:t>Vue d’ensemble du projet</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hMerge="1">
                  <a:txBody>
                    <a:bodyPr/>
                    <a:lstStyle/>
                    <a:p>
                      <a:endParaRPr lang="en-US" dirty="0"/>
                    </a:p>
                  </a:txBody>
                  <a:tcPr>
                    <a:solidFill>
                      <a:srgbClr val="078FB2"/>
                    </a:solidFill>
                  </a:tcPr>
                </a:tc>
                <a:extLst>
                  <a:ext uri="{0D108BD9-81ED-4DB2-BD59-A6C34878D82A}">
                    <a16:rowId xmlns:a16="http://schemas.microsoft.com/office/drawing/2014/main" val="10000"/>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Date de début du projet</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baseline="0" dirty="0">
                          <a:latin typeface="Calibri" panose="020F0502020204030204" pitchFamily="34" charset="0"/>
                        </a:rPr>
                        <a:t>Mars 2019</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Date de fin du projet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baseline="0" dirty="0">
                          <a:latin typeface="Calibri" panose="020F0502020204030204" pitchFamily="34" charset="0"/>
                        </a:rPr>
                        <a:t>Novembre 2021</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Site(s) de démonstration</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err="1">
                          <a:latin typeface="Calibri" panose="020F0502020204030204" pitchFamily="34" charset="0"/>
                        </a:rPr>
                        <a:t>suNGO</a:t>
                      </a:r>
                      <a:r>
                        <a:rPr lang="fr-FR" sz="1600" baseline="0" dirty="0">
                          <a:latin typeface="Calibri" panose="020F0502020204030204" pitchFamily="34" charset="0"/>
                        </a:rPr>
                        <a:t> - </a:t>
                      </a:r>
                      <a:r>
                        <a:rPr lang="fr-FR" sz="1600" dirty="0">
                          <a:latin typeface="Calibri" panose="020F0502020204030204" pitchFamily="34" charset="0"/>
                        </a:rPr>
                        <a:t>Calgary (Alberta)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latin typeface="Calibri" panose="020F0502020204030204" pitchFamily="34" charset="0"/>
                        </a:rPr>
                        <a:t>Objectif général du projet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Tester la technologie dans un premier temps, puis en faire la démonstration à une plus grande échelle avec le même exploitant de bâtiment commercial</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Partenaires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Palette PV, Panasonic,</a:t>
                      </a:r>
                      <a:r>
                        <a:rPr lang="fr-FR" sz="1600" baseline="0" dirty="0">
                          <a:latin typeface="Calibri" panose="020F0502020204030204" pitchFamily="34" charset="0"/>
                        </a:rPr>
                        <a:t> et </a:t>
                      </a:r>
                      <a:r>
                        <a:rPr lang="fr-FR" sz="1600" baseline="0" dirty="0" err="1">
                          <a:latin typeface="Calibri" panose="020F0502020204030204" pitchFamily="34" charset="0"/>
                        </a:rPr>
                        <a:t>QuadReal</a:t>
                      </a:r>
                      <a:endParaRPr lang="fr-FR" sz="1600" baseline="0" dirty="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5"/>
                  </a:ext>
                </a:extLst>
              </a:tr>
              <a:tr h="45598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Coût estimé du projet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600" dirty="0">
                          <a:latin typeface="Calibri" panose="020F0502020204030204" pitchFamily="34" charset="0"/>
                        </a:rPr>
                        <a:t>6 200 000 $ (contribution de Palette PV : 2,1 M$)</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4849945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8D2EA-8666-4E5F-9A6E-C0E3012D4753}"/>
              </a:ext>
            </a:extLst>
          </p:cNvPr>
          <p:cNvSpPr>
            <a:spLocks noGrp="1"/>
          </p:cNvSpPr>
          <p:nvPr>
            <p:ph type="title"/>
          </p:nvPr>
        </p:nvSpPr>
        <p:spPr/>
        <p:txBody>
          <a:bodyPr/>
          <a:lstStyle/>
          <a:p>
            <a:r>
              <a:rPr lang="en-CA" b="1" dirty="0">
                <a:solidFill>
                  <a:srgbClr val="09708A"/>
                </a:solidFill>
                <a:latin typeface="Calibri" panose="020F0502020204030204" pitchFamily="34" charset="0"/>
              </a:rPr>
              <a:t>Plan De Travail Du Projet</a:t>
            </a:r>
            <a:endParaRPr lang="en-CA" dirty="0"/>
          </a:p>
        </p:txBody>
      </p:sp>
      <p:graphicFrame>
        <p:nvGraphicFramePr>
          <p:cNvPr id="4" name="Table 3">
            <a:extLst>
              <a:ext uri="{FF2B5EF4-FFF2-40B4-BE49-F238E27FC236}">
                <a16:creationId xmlns:a16="http://schemas.microsoft.com/office/drawing/2014/main" id="{1EFB4A7B-9594-4E08-BFC2-68EF2C35207E}"/>
              </a:ext>
            </a:extLst>
          </p:cNvPr>
          <p:cNvGraphicFramePr>
            <a:graphicFrameLocks noGrp="1"/>
          </p:cNvGraphicFramePr>
          <p:nvPr>
            <p:custDataLst>
              <p:tags r:id="rId1"/>
            </p:custDataLst>
            <p:extLst>
              <p:ext uri="{D42A27DB-BD31-4B8C-83A1-F6EECF244321}">
                <p14:modId xmlns:p14="http://schemas.microsoft.com/office/powerpoint/2010/main" val="810749523"/>
              </p:ext>
            </p:extLst>
          </p:nvPr>
        </p:nvGraphicFramePr>
        <p:xfrm>
          <a:off x="392112" y="1120788"/>
          <a:ext cx="8359776" cy="3205480"/>
        </p:xfrm>
        <a:graphic>
          <a:graphicData uri="http://schemas.openxmlformats.org/drawingml/2006/table">
            <a:tbl>
              <a:tblPr firstRow="1" bandRow="1"/>
              <a:tblGrid>
                <a:gridCol w="2786592">
                  <a:extLst>
                    <a:ext uri="{9D8B030D-6E8A-4147-A177-3AD203B41FA5}">
                      <a16:colId xmlns:a16="http://schemas.microsoft.com/office/drawing/2014/main" val="20000"/>
                    </a:ext>
                  </a:extLst>
                </a:gridCol>
                <a:gridCol w="2786592">
                  <a:extLst>
                    <a:ext uri="{9D8B030D-6E8A-4147-A177-3AD203B41FA5}">
                      <a16:colId xmlns:a16="http://schemas.microsoft.com/office/drawing/2014/main" val="20001"/>
                    </a:ext>
                  </a:extLst>
                </a:gridCol>
                <a:gridCol w="2786592">
                  <a:extLst>
                    <a:ext uri="{9D8B030D-6E8A-4147-A177-3AD203B41FA5}">
                      <a16:colId xmlns:a16="http://schemas.microsoft.com/office/drawing/2014/main" val="20002"/>
                    </a:ext>
                  </a:extLst>
                </a:gridCol>
              </a:tblGrid>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Activité de jalon</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Durée (en mois)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bg1"/>
                          </a:solidFill>
                          <a:latin typeface="Calibri" panose="020F0502020204030204" pitchFamily="34" charset="0"/>
                        </a:rPr>
                        <a:t>Objectif clé</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Études techniques préalables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8 mois</a:t>
                      </a:r>
                      <a:r>
                        <a:rPr lang="fr-FR" sz="1400" baseline="0" dirty="0">
                          <a:latin typeface="Calibri" panose="020F050202020403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Conception de modules prêts à la démonstration pour diverses applications.</a:t>
                      </a:r>
                      <a:r>
                        <a:rPr lang="fr-FR" sz="1400" baseline="0" dirty="0">
                          <a:latin typeface="Calibri" panose="020F050202020403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Développement des modules</a:t>
                      </a:r>
                    </a:p>
                    <a:p>
                      <a:r>
                        <a:rPr lang="fr-FR" sz="1400" baseline="0" dirty="0">
                          <a:latin typeface="Calibri" panose="020F0502020204030204" pitchFamily="34" charset="0"/>
                        </a:rPr>
                        <a:t>(Fenêtres et enveloppes de bâtiment)</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12 mois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Fabrication de modules et tests de durabilité et de rendement énergétique.</a:t>
                      </a:r>
                      <a:r>
                        <a:rPr lang="fr-FR" sz="1400" baseline="0" dirty="0">
                          <a:latin typeface="Calibri" panose="020F0502020204030204" pitchFamily="34" charset="0"/>
                        </a:rPr>
                        <a:t> Peaufinage de la conception si nécessaire.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Démonstration sur des bâtiments commerciaux</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13 mois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400" dirty="0">
                          <a:latin typeface="Calibri" panose="020F0502020204030204" pitchFamily="34" charset="0"/>
                        </a:rPr>
                        <a:t>Installation de modules (un mois) et collecte des données sur un an auprès des exploitants des bâtiments.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8849851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141E5-FFA8-4928-87A8-194761F4FE7D}"/>
              </a:ext>
            </a:extLst>
          </p:cNvPr>
          <p:cNvSpPr>
            <a:spLocks noGrp="1"/>
          </p:cNvSpPr>
          <p:nvPr>
            <p:ph type="title"/>
          </p:nvPr>
        </p:nvSpPr>
        <p:spPr/>
        <p:txBody>
          <a:bodyPr/>
          <a:lstStyle/>
          <a:p>
            <a:r>
              <a:rPr lang="en-CA" b="1" dirty="0" err="1">
                <a:solidFill>
                  <a:srgbClr val="09708A"/>
                </a:solidFill>
                <a:latin typeface="Calibri" panose="020F0502020204030204" pitchFamily="34" charset="0"/>
              </a:rPr>
              <a:t>Partenaires</a:t>
            </a:r>
            <a:r>
              <a:rPr lang="en-CA" b="1" dirty="0">
                <a:solidFill>
                  <a:srgbClr val="09708A"/>
                </a:solidFill>
                <a:latin typeface="Calibri" panose="020F0502020204030204" pitchFamily="34" charset="0"/>
              </a:rPr>
              <a:t> Du Projet</a:t>
            </a:r>
            <a:endParaRPr lang="en-CA" dirty="0"/>
          </a:p>
        </p:txBody>
      </p:sp>
      <p:graphicFrame>
        <p:nvGraphicFramePr>
          <p:cNvPr id="4" name="Table 3">
            <a:extLst>
              <a:ext uri="{FF2B5EF4-FFF2-40B4-BE49-F238E27FC236}">
                <a16:creationId xmlns:a16="http://schemas.microsoft.com/office/drawing/2014/main" id="{83A89B2B-DFCD-4109-A865-21C5966F06A5}"/>
              </a:ext>
            </a:extLst>
          </p:cNvPr>
          <p:cNvGraphicFramePr>
            <a:graphicFrameLocks noGrp="1"/>
          </p:cNvGraphicFramePr>
          <p:nvPr>
            <p:custDataLst>
              <p:tags r:id="rId1"/>
            </p:custDataLst>
            <p:extLst>
              <p:ext uri="{D42A27DB-BD31-4B8C-83A1-F6EECF244321}">
                <p14:modId xmlns:p14="http://schemas.microsoft.com/office/powerpoint/2010/main" val="2892087147"/>
              </p:ext>
            </p:extLst>
          </p:nvPr>
        </p:nvGraphicFramePr>
        <p:xfrm>
          <a:off x="146303" y="1017725"/>
          <a:ext cx="8851393" cy="3525520"/>
        </p:xfrm>
        <a:graphic>
          <a:graphicData uri="http://schemas.openxmlformats.org/drawingml/2006/table">
            <a:tbl>
              <a:tblPr firstRow="1" bandRow="1"/>
              <a:tblGrid>
                <a:gridCol w="1312244">
                  <a:extLst>
                    <a:ext uri="{9D8B030D-6E8A-4147-A177-3AD203B41FA5}">
                      <a16:colId xmlns:a16="http://schemas.microsoft.com/office/drawing/2014/main" val="20000"/>
                    </a:ext>
                  </a:extLst>
                </a:gridCol>
                <a:gridCol w="1115320">
                  <a:extLst>
                    <a:ext uri="{9D8B030D-6E8A-4147-A177-3AD203B41FA5}">
                      <a16:colId xmlns:a16="http://schemas.microsoft.com/office/drawing/2014/main" val="20001"/>
                    </a:ext>
                  </a:extLst>
                </a:gridCol>
                <a:gridCol w="978020">
                  <a:extLst>
                    <a:ext uri="{9D8B030D-6E8A-4147-A177-3AD203B41FA5}">
                      <a16:colId xmlns:a16="http://schemas.microsoft.com/office/drawing/2014/main" val="4188188965"/>
                    </a:ext>
                  </a:extLst>
                </a:gridCol>
                <a:gridCol w="1257566">
                  <a:extLst>
                    <a:ext uri="{9D8B030D-6E8A-4147-A177-3AD203B41FA5}">
                      <a16:colId xmlns:a16="http://schemas.microsoft.com/office/drawing/2014/main" val="20002"/>
                    </a:ext>
                  </a:extLst>
                </a:gridCol>
                <a:gridCol w="1290372">
                  <a:extLst>
                    <a:ext uri="{9D8B030D-6E8A-4147-A177-3AD203B41FA5}">
                      <a16:colId xmlns:a16="http://schemas.microsoft.com/office/drawing/2014/main" val="20003"/>
                    </a:ext>
                  </a:extLst>
                </a:gridCol>
                <a:gridCol w="1290372">
                  <a:extLst>
                    <a:ext uri="{9D8B030D-6E8A-4147-A177-3AD203B41FA5}">
                      <a16:colId xmlns:a16="http://schemas.microsoft.com/office/drawing/2014/main" val="3913709349"/>
                    </a:ext>
                  </a:extLst>
                </a:gridCol>
                <a:gridCol w="1607499">
                  <a:extLst>
                    <a:ext uri="{9D8B030D-6E8A-4147-A177-3AD203B41FA5}">
                      <a16:colId xmlns:a16="http://schemas.microsoft.com/office/drawing/2014/main" val="20004"/>
                    </a:ext>
                  </a:extLst>
                </a:gridCol>
              </a:tblGrid>
              <a:tr h="895417">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900" dirty="0">
                          <a:latin typeface="Calibri" panose="020F0502020204030204" pitchFamily="34" charset="0"/>
                        </a:rPr>
                        <a:t>Organisation partenaire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900" dirty="0">
                          <a:latin typeface="Calibri" panose="020F0502020204030204" pitchFamily="34" charset="0"/>
                        </a:rPr>
                        <a:t>Rôle dans le projet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a:spcBef>
                          <a:spcPts val="0"/>
                        </a:spcBef>
                        <a:spcAft>
                          <a:spcPts val="0"/>
                        </a:spcAft>
                      </a:pPr>
                      <a:r>
                        <a:rPr lang="fr-FR" sz="900" b="1" dirty="0">
                          <a:solidFill>
                            <a:schemeClr val="bg1"/>
                          </a:solidFill>
                          <a:latin typeface="Calibri" panose="020F0502020204030204" pitchFamily="34" charset="0"/>
                          <a:ea typeface="Times New Roman" panose="02020603050405020304" pitchFamily="18" charset="0"/>
                        </a:rPr>
                        <a:t>Secteur (p.ex. privé, public, universitaire, ONG)</a:t>
                      </a:r>
                    </a:p>
                  </a:txBody>
                  <a:tcPr marL="41910" marR="41910" marT="0" marB="0">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900" dirty="0">
                          <a:solidFill>
                            <a:schemeClr val="bg1"/>
                          </a:solidFill>
                          <a:latin typeface="Calibri" panose="020F0502020204030204" pitchFamily="34" charset="0"/>
                        </a:rPr>
                        <a:t>Statut de la relation</a:t>
                      </a:r>
                    </a:p>
                    <a:p>
                      <a:r>
                        <a:rPr lang="fr-FR" sz="900" dirty="0">
                          <a:solidFill>
                            <a:schemeClr val="bg1"/>
                          </a:solidFill>
                          <a:latin typeface="Calibri" panose="020F0502020204030204" pitchFamily="34" charset="0"/>
                        </a:rPr>
                        <a:t>(confirmée; en développement; en création)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i="0" dirty="0">
                          <a:solidFill>
                            <a:schemeClr val="bg1"/>
                          </a:solidFill>
                          <a:latin typeface="Calibri" panose="020F0502020204030204" pitchFamily="34" charset="0"/>
                        </a:rPr>
                        <a:t>Montant estimé du financement ($ CA)</a:t>
                      </a:r>
                    </a:p>
                    <a:p>
                      <a:endParaRPr lang="en-CA" sz="900" dirty="0">
                        <a:solidFill>
                          <a:schemeClr val="bg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b="1" i="0" dirty="0">
                          <a:solidFill>
                            <a:schemeClr val="bg1"/>
                          </a:solidFill>
                          <a:latin typeface="Calibri" panose="020F0502020204030204" pitchFamily="34" charset="0"/>
                        </a:rPr>
                        <a:t>Montant estimé du financement en nature</a:t>
                      </a:r>
                    </a:p>
                    <a:p>
                      <a:endParaRPr lang="en-CA" sz="900" dirty="0">
                        <a:solidFill>
                          <a:schemeClr val="bg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900" i="0" dirty="0">
                          <a:solidFill>
                            <a:schemeClr val="bg1"/>
                          </a:solidFill>
                          <a:latin typeface="Calibri" panose="020F0502020204030204" pitchFamily="34" charset="0"/>
                        </a:rPr>
                        <a:t>Statut du financement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900" i="0" dirty="0">
                        <a:solidFill>
                          <a:schemeClr val="bg1"/>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900" baseline="0" dirty="0">
                          <a:solidFill>
                            <a:schemeClr val="bg1"/>
                          </a:solidFill>
                          <a:latin typeface="Calibri" panose="020F0502020204030204" pitchFamily="34" charset="0"/>
                        </a:rPr>
                        <a:t>(Confirmé; en cours de traitement; demande déposée)</a:t>
                      </a:r>
                    </a:p>
                    <a:p>
                      <a:endParaRPr lang="en-CA" sz="900" dirty="0">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Palette PV</a:t>
                      </a:r>
                    </a:p>
                    <a:p>
                      <a:endParaRPr lang="en-CA" sz="800" dirty="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Principal demandeur du financement</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latin typeface="Calibri" panose="020F0502020204030204" pitchFamily="34" charset="0"/>
                        </a:rPr>
                        <a:t>Privé - Organisation principale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S.O.</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2,1 M$ (en espèces)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dirty="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1 M$ confirmés, </a:t>
                      </a:r>
                      <a:br>
                        <a:rPr lang="fr-FR" sz="800" dirty="0">
                          <a:solidFill>
                            <a:schemeClr val="tx1"/>
                          </a:solidFill>
                          <a:latin typeface="Calibri" panose="020F0502020204030204" pitchFamily="34" charset="0"/>
                        </a:rPr>
                      </a:br>
                      <a:r>
                        <a:rPr lang="fr-FR" sz="800" dirty="0">
                          <a:solidFill>
                            <a:schemeClr val="tx1"/>
                          </a:solidFill>
                          <a:latin typeface="Calibri" panose="020F0502020204030204" pitchFamily="34" charset="0"/>
                        </a:rPr>
                        <a:t>1,1 M$ en cours de traitement</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Materials Engineering Inc.</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Fabricant à façon et </a:t>
                      </a:r>
                      <a:r>
                        <a:rPr lang="fr-FR" sz="800" dirty="0" err="1">
                          <a:solidFill>
                            <a:schemeClr val="tx1"/>
                          </a:solidFill>
                          <a:latin typeface="Calibri" panose="020F0502020204030204" pitchFamily="34" charset="0"/>
                        </a:rPr>
                        <a:t>co</a:t>
                      </a:r>
                      <a:r>
                        <a:rPr lang="fr-FR" sz="800" dirty="0">
                          <a:solidFill>
                            <a:schemeClr val="tx1"/>
                          </a:solidFill>
                          <a:latin typeface="Calibri" panose="020F0502020204030204" pitchFamily="34" charset="0"/>
                        </a:rPr>
                        <a:t>-développeur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latin typeface="Calibri" panose="020F0502020204030204" pitchFamily="34" charset="0"/>
                        </a:rPr>
                        <a:t>Privé</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i="0" dirty="0">
                          <a:solidFill>
                            <a:schemeClr val="tx1"/>
                          </a:solidFill>
                          <a:latin typeface="Calibri" panose="020F0502020204030204" pitchFamily="34" charset="0"/>
                        </a:rPr>
                        <a:t>Confirmée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800" b="1" i="1" u="sng" dirty="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0,3 M$ (en nature)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800" b="1" i="1" u="sng" dirty="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Confirmé</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err="1">
                          <a:solidFill>
                            <a:schemeClr val="tx1"/>
                          </a:solidFill>
                          <a:latin typeface="Calibri" panose="020F0502020204030204" pitchFamily="34" charset="0"/>
                        </a:rPr>
                        <a:t>suNGO</a:t>
                      </a:r>
                      <a:endParaRPr lang="fr-FR" sz="800" dirty="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Hôte de la démonstration</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latin typeface="Calibri" panose="020F0502020204030204" pitchFamily="34" charset="0"/>
                        </a:rPr>
                        <a:t>ONG</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i="0" dirty="0">
                          <a:solidFill>
                            <a:schemeClr val="tx1"/>
                          </a:solidFill>
                          <a:latin typeface="Calibri" panose="020F0502020204030204" pitchFamily="34" charset="0"/>
                        </a:rPr>
                        <a:t>Confirmée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dirty="0">
                        <a:latin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0,5 M$ (en nature)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Confirmé</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25908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Commercial </a:t>
                      </a:r>
                      <a:r>
                        <a:rPr lang="fr-FR" sz="800" dirty="0" err="1">
                          <a:solidFill>
                            <a:schemeClr val="tx1"/>
                          </a:solidFill>
                          <a:latin typeface="Calibri" panose="020F0502020204030204" pitchFamily="34" charset="0"/>
                        </a:rPr>
                        <a:t>Operators</a:t>
                      </a:r>
                      <a:r>
                        <a:rPr lang="fr-FR" sz="800" dirty="0">
                          <a:solidFill>
                            <a:schemeClr val="tx1"/>
                          </a:solidFill>
                          <a:latin typeface="Calibri" panose="020F0502020204030204" pitchFamily="34" charset="0"/>
                        </a:rPr>
                        <a:t> Inc.</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Hôte de la démonstration</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latin typeface="Calibri" panose="020F0502020204030204" pitchFamily="34" charset="0"/>
                        </a:rPr>
                        <a:t>Privé</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Confirmée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dirty="0">
                        <a:latin typeface="Calibri" panose="020F0502020204030204" pitchFamily="34" charset="0"/>
                      </a:endParaRP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0,5 M$ (en nature)</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En cours de traitement</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259080">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Université de Calgary</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solidFill>
                            <a:schemeClr val="tx1"/>
                          </a:solidFill>
                          <a:latin typeface="Calibri" panose="020F0502020204030204" pitchFamily="34" charset="0"/>
                        </a:rPr>
                        <a:t>Partenaire de développement</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latin typeface="Calibri" panose="020F0502020204030204" pitchFamily="34" charset="0"/>
                        </a:rPr>
                        <a:t>Universitaire</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solidFill>
                            <a:schemeClr val="tx1"/>
                          </a:solidFill>
                          <a:latin typeface="Calibri" panose="020F0502020204030204" pitchFamily="34" charset="0"/>
                        </a:rPr>
                        <a:t>Confirmée</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dirty="0">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0,5 M$ (en nature)</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Confirmé</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2420437105"/>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err="1">
                          <a:solidFill>
                            <a:schemeClr val="tx1"/>
                          </a:solidFill>
                          <a:latin typeface="Calibri" panose="020F0502020204030204" pitchFamily="34" charset="0"/>
                        </a:rPr>
                        <a:t>TDDC</a:t>
                      </a:r>
                      <a:endParaRPr lang="fr-FR" sz="800" dirty="0">
                        <a:solidFill>
                          <a:schemeClr val="tx1"/>
                        </a:solidFill>
                        <a:latin typeface="Calibri" panose="020F050202020403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Partenaire financier</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solidFill>
                            <a:schemeClr val="tx1"/>
                          </a:solidFill>
                          <a:latin typeface="Calibri" panose="020F0502020204030204" pitchFamily="34" charset="0"/>
                        </a:rPr>
                        <a:t>Public</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i="0" dirty="0">
                          <a:solidFill>
                            <a:schemeClr val="tx1"/>
                          </a:solidFill>
                          <a:latin typeface="Calibri" panose="020F0502020204030204" pitchFamily="34" charset="0"/>
                        </a:rPr>
                        <a:t>Demande déposée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2,3 M$ (en espèces — 37 %)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800" dirty="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i="0" dirty="0">
                          <a:solidFill>
                            <a:schemeClr val="tx1"/>
                          </a:solidFill>
                          <a:latin typeface="Calibri" panose="020F0502020204030204" pitchFamily="34" charset="0"/>
                        </a:rPr>
                        <a:t>Demande déposée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10005"/>
                  </a:ext>
                </a:extLst>
              </a:tr>
              <a:tr h="37084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800" dirty="0">
                          <a:solidFill>
                            <a:schemeClr val="tx1"/>
                          </a:solidFill>
                          <a:latin typeface="Calibri" panose="020F0502020204030204" pitchFamily="34" charset="0"/>
                        </a:rPr>
                        <a:t>Total</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S.O.</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800" dirty="0">
                          <a:solidFill>
                            <a:schemeClr val="tx1"/>
                          </a:solidFill>
                          <a:latin typeface="Calibri" panose="020F0502020204030204" pitchFamily="34" charset="0"/>
                        </a:rPr>
                        <a:t>S.O.</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Partiellement confirmée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6,2 M$</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endParaRPr lang="en-CA" sz="800" dirty="0">
                        <a:solidFill>
                          <a:schemeClr val="tx1"/>
                        </a:solidFill>
                        <a:latin typeface="Calibri" panose="020F0502020204030204" pitchFamily="34" charset="0"/>
                      </a:endParaRP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800" dirty="0">
                          <a:solidFill>
                            <a:schemeClr val="tx1"/>
                          </a:solidFill>
                          <a:latin typeface="Calibri" panose="020F0502020204030204" pitchFamily="34" charset="0"/>
                        </a:rPr>
                        <a:t>Partiellement confirmé</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6769887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B7FCF-D12B-4445-91C2-390BA2487188}"/>
              </a:ext>
            </a:extLst>
          </p:cNvPr>
          <p:cNvSpPr>
            <a:spLocks noGrp="1"/>
          </p:cNvSpPr>
          <p:nvPr>
            <p:ph type="title"/>
          </p:nvPr>
        </p:nvSpPr>
        <p:spPr/>
        <p:txBody>
          <a:bodyPr/>
          <a:lstStyle/>
          <a:p>
            <a:r>
              <a:rPr lang="en-CA" b="1" dirty="0">
                <a:solidFill>
                  <a:srgbClr val="09708A"/>
                </a:solidFill>
                <a:latin typeface="Calibri" panose="020F0502020204030204" pitchFamily="34" charset="0"/>
              </a:rPr>
              <a:t>Budget Du Projet</a:t>
            </a:r>
            <a:endParaRPr lang="en-CA" dirty="0"/>
          </a:p>
        </p:txBody>
      </p:sp>
      <p:graphicFrame>
        <p:nvGraphicFramePr>
          <p:cNvPr id="4" name="Table 3">
            <a:extLst>
              <a:ext uri="{FF2B5EF4-FFF2-40B4-BE49-F238E27FC236}">
                <a16:creationId xmlns:a16="http://schemas.microsoft.com/office/drawing/2014/main" id="{E5FDB48E-EB37-4CFA-AA6C-203A4BAD5599}"/>
              </a:ext>
            </a:extLst>
          </p:cNvPr>
          <p:cNvGraphicFramePr>
            <a:graphicFrameLocks noGrp="1"/>
          </p:cNvGraphicFramePr>
          <p:nvPr>
            <p:custDataLst>
              <p:tags r:id="rId1"/>
            </p:custDataLst>
            <p:extLst>
              <p:ext uri="{D42A27DB-BD31-4B8C-83A1-F6EECF244321}">
                <p14:modId xmlns:p14="http://schemas.microsoft.com/office/powerpoint/2010/main" val="4039225254"/>
              </p:ext>
            </p:extLst>
          </p:nvPr>
        </p:nvGraphicFramePr>
        <p:xfrm>
          <a:off x="330200" y="1017725"/>
          <a:ext cx="8483600" cy="3583704"/>
        </p:xfrm>
        <a:graphic>
          <a:graphicData uri="http://schemas.openxmlformats.org/drawingml/2006/table">
            <a:tbl>
              <a:tblPr firstRow="1" bandRow="1"/>
              <a:tblGrid>
                <a:gridCol w="4241800">
                  <a:extLst>
                    <a:ext uri="{9D8B030D-6E8A-4147-A177-3AD203B41FA5}">
                      <a16:colId xmlns:a16="http://schemas.microsoft.com/office/drawing/2014/main" val="20000"/>
                    </a:ext>
                  </a:extLst>
                </a:gridCol>
                <a:gridCol w="4241800">
                  <a:extLst>
                    <a:ext uri="{9D8B030D-6E8A-4147-A177-3AD203B41FA5}">
                      <a16:colId xmlns:a16="http://schemas.microsoft.com/office/drawing/2014/main" val="20001"/>
                    </a:ext>
                  </a:extLst>
                </a:gridCol>
              </a:tblGrid>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solidFill>
                            <a:schemeClr val="bg1"/>
                          </a:solidFill>
                          <a:latin typeface="Calibri" panose="020F0502020204030204" pitchFamily="34" charset="0"/>
                        </a:rPr>
                        <a:t>Poste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solidFill>
                            <a:schemeClr val="bg1"/>
                          </a:solidFill>
                          <a:latin typeface="Calibri" panose="020F0502020204030204" pitchFamily="34" charset="0"/>
                        </a:rPr>
                        <a:t>Estimation ($ CA)</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Main-d’œuvre</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2 900 000 $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Déplacements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750 000 $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Équipement et matériaux</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1 050 000 $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Sous-traitants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1 400 000 $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Autres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100 000 $ (élaboration de la stratégie de propriété intellectuelle)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5"/>
                  </a:ext>
                </a:extLst>
              </a:tr>
              <a:tr h="50076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dirty="0">
                          <a:solidFill>
                            <a:schemeClr val="tx1"/>
                          </a:solidFill>
                          <a:latin typeface="Calibri" panose="020F0502020204030204" pitchFamily="34" charset="0"/>
                        </a:rPr>
                        <a:t>Total</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600" dirty="0">
                          <a:solidFill>
                            <a:schemeClr val="tx1"/>
                          </a:solidFill>
                          <a:latin typeface="Calibri" panose="020F0502020204030204" pitchFamily="34" charset="0"/>
                        </a:rPr>
                        <a:t>6 200 000 $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4587470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C9D4-5CD3-40F5-A8D0-DF3B6E2CDDCA}"/>
              </a:ext>
            </a:extLst>
          </p:cNvPr>
          <p:cNvSpPr>
            <a:spLocks noGrp="1"/>
          </p:cNvSpPr>
          <p:nvPr>
            <p:ph type="title"/>
          </p:nvPr>
        </p:nvSpPr>
        <p:spPr/>
        <p:txBody>
          <a:bodyPr/>
          <a:lstStyle/>
          <a:p>
            <a:r>
              <a:rPr lang="en-CA" b="1" dirty="0" err="1">
                <a:solidFill>
                  <a:schemeClr val="accent1"/>
                </a:solidFill>
                <a:latin typeface="Calibri" panose="020F0502020204030204" pitchFamily="34" charset="0"/>
              </a:rPr>
              <a:t>Équipe</a:t>
            </a:r>
            <a:r>
              <a:rPr lang="en-CA" b="1" dirty="0">
                <a:solidFill>
                  <a:schemeClr val="accent1"/>
                </a:solidFill>
                <a:latin typeface="Calibri" panose="020F0502020204030204" pitchFamily="34" charset="0"/>
              </a:rPr>
              <a:t> De Direction</a:t>
            </a:r>
          </a:p>
        </p:txBody>
      </p:sp>
      <p:graphicFrame>
        <p:nvGraphicFramePr>
          <p:cNvPr id="6" name="Table 5">
            <a:extLst>
              <a:ext uri="{FF2B5EF4-FFF2-40B4-BE49-F238E27FC236}">
                <a16:creationId xmlns:a16="http://schemas.microsoft.com/office/drawing/2014/main" id="{7F53A8BE-6D4B-4770-A466-5735CC7D9EE2}"/>
              </a:ext>
            </a:extLst>
          </p:cNvPr>
          <p:cNvGraphicFramePr>
            <a:graphicFrameLocks noGrp="1"/>
          </p:cNvGraphicFramePr>
          <p:nvPr>
            <p:custDataLst>
              <p:tags r:id="rId1"/>
            </p:custDataLst>
            <p:extLst>
              <p:ext uri="{D42A27DB-BD31-4B8C-83A1-F6EECF244321}">
                <p14:modId xmlns:p14="http://schemas.microsoft.com/office/powerpoint/2010/main" val="1161980823"/>
              </p:ext>
            </p:extLst>
          </p:nvPr>
        </p:nvGraphicFramePr>
        <p:xfrm>
          <a:off x="423862" y="1172469"/>
          <a:ext cx="8296275" cy="2748280"/>
        </p:xfrm>
        <a:graphic>
          <a:graphicData uri="http://schemas.openxmlformats.org/drawingml/2006/table">
            <a:tbl>
              <a:tblPr firstRow="1" bandRow="1"/>
              <a:tblGrid>
                <a:gridCol w="2336845">
                  <a:extLst>
                    <a:ext uri="{9D8B030D-6E8A-4147-A177-3AD203B41FA5}">
                      <a16:colId xmlns:a16="http://schemas.microsoft.com/office/drawing/2014/main" val="20000"/>
                    </a:ext>
                  </a:extLst>
                </a:gridCol>
                <a:gridCol w="1856232">
                  <a:extLst>
                    <a:ext uri="{9D8B030D-6E8A-4147-A177-3AD203B41FA5}">
                      <a16:colId xmlns:a16="http://schemas.microsoft.com/office/drawing/2014/main" val="20001"/>
                    </a:ext>
                  </a:extLst>
                </a:gridCol>
                <a:gridCol w="4103198">
                  <a:extLst>
                    <a:ext uri="{9D8B030D-6E8A-4147-A177-3AD203B41FA5}">
                      <a16:colId xmlns:a16="http://schemas.microsoft.com/office/drawing/2014/main" val="20002"/>
                    </a:ext>
                  </a:extLst>
                </a:gridCol>
              </a:tblGrid>
              <a:tr h="37084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fr-FR" sz="1200" dirty="0">
                          <a:latin typeface="Calibri" panose="020F0502020204030204" pitchFamily="34" charset="0"/>
                        </a:rPr>
                        <a:t>Nom</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fr-FR" sz="1200" dirty="0">
                          <a:latin typeface="Calibri" panose="020F0502020204030204" pitchFamily="34" charset="0"/>
                        </a:rPr>
                        <a:t>Titre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fr-FR" sz="1200" dirty="0">
                          <a:latin typeface="Calibri" panose="020F0502020204030204" pitchFamily="34" charset="0"/>
                        </a:rPr>
                        <a:t>Expérience pertinente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3708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Jane Doe, </a:t>
                      </a:r>
                      <a:r>
                        <a:rPr lang="fr-FR" sz="1100" dirty="0" err="1">
                          <a:latin typeface="Calibri" panose="020F0502020204030204" pitchFamily="34" charset="0"/>
                        </a:rPr>
                        <a:t>ing</a:t>
                      </a:r>
                      <a:r>
                        <a:rPr lang="fr-FR" sz="1100" dirty="0">
                          <a:latin typeface="Calibri" panose="020F0502020204030204" pitchFamily="34" charset="0"/>
                        </a:rPr>
                        <a:t>. </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Présidente, directrice technique</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10 ans d’expérience dans l’industrie des modules photovoltaïques, répartie entre la Californie, l’Ontario et la Chine.</a:t>
                      </a:r>
                      <a:r>
                        <a:rPr lang="fr-FR" sz="1100" baseline="0" dirty="0">
                          <a:latin typeface="Calibri" panose="020F0502020204030204" pitchFamily="34" charset="0"/>
                        </a:rPr>
                        <a:t> Elle a travaillé en tant que conceptrice de technologie dans plusieurs entreprises en démarrage, et s’est tournée vers le développement d’entreprise pendant son séjour en Chine.</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3200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John Doe (aucun lien de parenté), MBA</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Directeur du marketing</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15 ans d’expérience dans la gestion de bâtiments commerciaux en Amérique du Nord.</a:t>
                      </a:r>
                    </a:p>
                  </a:txBody>
                  <a:tcP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20040">
                <a:tc>
                  <a:txBody>
                    <a:bodyPr/>
                    <a:lstStyle/>
                    <a:p>
                      <a:r>
                        <a:rPr lang="fr-FR" sz="1100" dirty="0">
                          <a:latin typeface="Calibri" panose="020F0502020204030204" pitchFamily="34" charset="0"/>
                        </a:rPr>
                        <a:t>James Doe (aucun lien de parenté), MBA</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p>
                      <a:r>
                        <a:rPr lang="fr-FR" sz="1100" baseline="0" dirty="0">
                          <a:latin typeface="Calibri" panose="020F0502020204030204" pitchFamily="34" charset="0"/>
                        </a:rPr>
                        <a:t>Directeur financier</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p>
                      <a:r>
                        <a:rPr lang="fr-FR" sz="1100" dirty="0">
                          <a:latin typeface="Calibri" panose="020F0502020204030204" pitchFamily="34" charset="0"/>
                        </a:rPr>
                        <a:t>Il a élaboré les stratégies de propriété intellectuelle de deux entreprises en démarrage et possède de nombreux contacts dans la communauté de la levée de fonds (environ dix ans).</a:t>
                      </a:r>
                      <a:r>
                        <a:rPr lang="fr-FR" sz="1100" baseline="0" dirty="0">
                          <a:latin typeface="Calibri" panose="020F0502020204030204" pitchFamily="34" charset="0"/>
                        </a:rPr>
                        <a:t> </a:t>
                      </a:r>
                    </a:p>
                  </a:txBody>
                  <a:tcP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3260208734"/>
                  </a:ext>
                </a:extLst>
              </a:tr>
              <a:tr h="32004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Jenny Doe (aucun lien de parenté), PhD, </a:t>
                      </a:r>
                      <a:r>
                        <a:rPr lang="fr-FR" sz="1100" dirty="0" err="1">
                          <a:latin typeface="Calibri" panose="020F0502020204030204" pitchFamily="34" charset="0"/>
                        </a:rPr>
                        <a:t>ing</a:t>
                      </a:r>
                      <a:r>
                        <a:rPr lang="fr-FR" sz="1100" dirty="0">
                          <a:latin typeface="Calibri" panose="020F0502020204030204" pitchFamily="34" charset="0"/>
                        </a:rPr>
                        <a:t>.</a:t>
                      </a: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Conseillère technique</a:t>
                      </a: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fr-FR" sz="1100" dirty="0">
                          <a:latin typeface="Calibri" panose="020F0502020204030204" pitchFamily="34" charset="0"/>
                        </a:rPr>
                        <a:t>Spécialiste des matériaux possédant 15 ans d'expérience dans le secteur des modules solaires.</a:t>
                      </a:r>
                    </a:p>
                  </a:txBody>
                  <a:tcP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7748516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613C5-99A6-49C4-BB7B-D73A69E7A83B}"/>
              </a:ext>
            </a:extLst>
          </p:cNvPr>
          <p:cNvSpPr>
            <a:spLocks noGrp="1"/>
          </p:cNvSpPr>
          <p:nvPr>
            <p:ph type="title"/>
          </p:nvPr>
        </p:nvSpPr>
        <p:spPr/>
        <p:txBody>
          <a:bodyPr/>
          <a:lstStyle/>
          <a:p>
            <a:r>
              <a:rPr lang="fr-CA" b="1" dirty="0">
                <a:solidFill>
                  <a:schemeClr val="accent1"/>
                </a:solidFill>
                <a:latin typeface="Calibri" panose="020F0502020204030204" pitchFamily="34" charset="0"/>
              </a:rPr>
              <a:t>Propriété Intellectuelle</a:t>
            </a:r>
            <a:endParaRPr lang="en-CA" b="1" dirty="0">
              <a:solidFill>
                <a:schemeClr val="accent1"/>
              </a:solidFill>
              <a:latin typeface="Calibri" panose="020F0502020204030204" pitchFamily="34" charset="0"/>
            </a:endParaRPr>
          </a:p>
        </p:txBody>
      </p:sp>
      <p:graphicFrame>
        <p:nvGraphicFramePr>
          <p:cNvPr id="5" name="Content Placeholder 2">
            <a:extLst>
              <a:ext uri="{FF2B5EF4-FFF2-40B4-BE49-F238E27FC236}">
                <a16:creationId xmlns:a16="http://schemas.microsoft.com/office/drawing/2014/main" id="{0E0E5A73-224D-4E13-8CA7-7234B0009EDD}"/>
              </a:ext>
            </a:extLst>
          </p:cNvPr>
          <p:cNvGraphicFramePr>
            <a:graphicFrameLocks/>
          </p:cNvGraphicFramePr>
          <p:nvPr>
            <p:custDataLst>
              <p:tags r:id="rId1"/>
            </p:custDataLst>
            <p:extLst>
              <p:ext uri="{D42A27DB-BD31-4B8C-83A1-F6EECF244321}">
                <p14:modId xmlns:p14="http://schemas.microsoft.com/office/powerpoint/2010/main" val="494397021"/>
              </p:ext>
            </p:extLst>
          </p:nvPr>
        </p:nvGraphicFramePr>
        <p:xfrm>
          <a:off x="311701" y="1017725"/>
          <a:ext cx="8520600" cy="3617580"/>
        </p:xfrm>
        <a:graphic>
          <a:graphicData uri="http://schemas.openxmlformats.org/drawingml/2006/table">
            <a:tbl>
              <a:tblPr firstRow="1" firstCol="1" bandRow="1"/>
              <a:tblGrid>
                <a:gridCol w="1146310">
                  <a:extLst>
                    <a:ext uri="{9D8B030D-6E8A-4147-A177-3AD203B41FA5}">
                      <a16:colId xmlns:a16="http://schemas.microsoft.com/office/drawing/2014/main" val="3835571503"/>
                    </a:ext>
                  </a:extLst>
                </a:gridCol>
                <a:gridCol w="831735">
                  <a:extLst>
                    <a:ext uri="{9D8B030D-6E8A-4147-A177-3AD203B41FA5}">
                      <a16:colId xmlns:a16="http://schemas.microsoft.com/office/drawing/2014/main" val="953956343"/>
                    </a:ext>
                  </a:extLst>
                </a:gridCol>
                <a:gridCol w="1236904">
                  <a:extLst>
                    <a:ext uri="{9D8B030D-6E8A-4147-A177-3AD203B41FA5}">
                      <a16:colId xmlns:a16="http://schemas.microsoft.com/office/drawing/2014/main" val="14596661"/>
                    </a:ext>
                  </a:extLst>
                </a:gridCol>
                <a:gridCol w="832735">
                  <a:extLst>
                    <a:ext uri="{9D8B030D-6E8A-4147-A177-3AD203B41FA5}">
                      <a16:colId xmlns:a16="http://schemas.microsoft.com/office/drawing/2014/main" val="144525324"/>
                    </a:ext>
                  </a:extLst>
                </a:gridCol>
                <a:gridCol w="1006910">
                  <a:extLst>
                    <a:ext uri="{9D8B030D-6E8A-4147-A177-3AD203B41FA5}">
                      <a16:colId xmlns:a16="http://schemas.microsoft.com/office/drawing/2014/main" val="1289360388"/>
                    </a:ext>
                  </a:extLst>
                </a:gridCol>
                <a:gridCol w="3466006">
                  <a:extLst>
                    <a:ext uri="{9D8B030D-6E8A-4147-A177-3AD203B41FA5}">
                      <a16:colId xmlns:a16="http://schemas.microsoft.com/office/drawing/2014/main" val="779061362"/>
                    </a:ext>
                  </a:extLst>
                </a:gridCol>
              </a:tblGrid>
              <a:tr h="563301">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Type de propriété intellectuelle</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Pays</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Nombre</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Date de dépôt</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Statut</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Description</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6231327"/>
                  </a:ext>
                </a:extLst>
              </a:tr>
              <a:tr h="1209520">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Brevet</a:t>
                      </a: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Canada</a:t>
                      </a: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N</a:t>
                      </a:r>
                      <a:r>
                        <a:rPr lang="fr-FR" sz="1000" baseline="30000" dirty="0">
                          <a:latin typeface="Calibri" panose="020F0502020204030204" pitchFamily="34" charset="0"/>
                        </a:rPr>
                        <a:t>o</a:t>
                      </a:r>
                      <a:r>
                        <a:rPr lang="fr-FR" sz="1000" dirty="0">
                          <a:latin typeface="Calibri" panose="020F0502020204030204" pitchFamily="34" charset="0"/>
                        </a:rPr>
                        <a:t> brevet :</a:t>
                      </a:r>
                    </a:p>
                    <a:p>
                      <a:pPr algn="ctr">
                        <a:spcBef>
                          <a:spcPts val="600"/>
                        </a:spcBef>
                        <a:spcAft>
                          <a:spcPts val="0"/>
                        </a:spcAft>
                      </a:pPr>
                      <a:r>
                        <a:rPr lang="fr-FR" sz="1000" dirty="0">
                          <a:latin typeface="Calibri" panose="020F0502020204030204" pitchFamily="34" charset="0"/>
                        </a:rPr>
                        <a:t>8 888 888</a:t>
                      </a: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2 août 2016</a:t>
                      </a:r>
                    </a:p>
                  </a:txBody>
                  <a:tcPr marL="0" marR="0" marT="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Accordé</a:t>
                      </a: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fr-FR" sz="1000" dirty="0">
                          <a:latin typeface="Calibri" panose="020F0502020204030204" pitchFamily="34" charset="0"/>
                        </a:rPr>
                        <a:t>Porte sur l’intégration dans les applications intégrées aux bâtiments de la technologie de modification des longueurs d’ondes grâce à un film d’absorption d’énergie solaire à base d’électronique imprimable.</a:t>
                      </a:r>
                    </a:p>
                  </a:txBody>
                  <a:tcPr marL="68580" marR="68580" marT="6350" marB="0"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4145693017"/>
                  </a:ext>
                </a:extLst>
              </a:tr>
              <a:tr h="1209520">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Brevet</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États-Unis</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N</a:t>
                      </a:r>
                      <a:r>
                        <a:rPr lang="fr-FR" sz="1000" baseline="30000" dirty="0">
                          <a:latin typeface="Calibri" panose="020F0502020204030204" pitchFamily="34" charset="0"/>
                        </a:rPr>
                        <a:t>o</a:t>
                      </a:r>
                      <a:r>
                        <a:rPr lang="fr-FR" sz="1000" dirty="0">
                          <a:latin typeface="Calibri" panose="020F0502020204030204" pitchFamily="34" charset="0"/>
                        </a:rPr>
                        <a:t> de demande : 2 222 222</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Novembre 2016</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En attente</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fr-FR" sz="1000" dirty="0">
                          <a:latin typeface="Calibri" panose="020F0502020204030204" pitchFamily="34" charset="0"/>
                        </a:rPr>
                        <a:t>Porte sur l’intégration dans les applications intégrées aux bâtiments de la technologie de modification des longueurs d’ondes grâce à un film d’absorption d’énergie solaire à base d’électronique imprimable.</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AEFF7"/>
                    </a:solidFill>
                  </a:tcPr>
                </a:tc>
                <a:extLst>
                  <a:ext uri="{0D108BD9-81ED-4DB2-BD59-A6C34878D82A}">
                    <a16:rowId xmlns:a16="http://schemas.microsoft.com/office/drawing/2014/main" val="963639629"/>
                  </a:ext>
                </a:extLst>
              </a:tr>
              <a:tr h="635239">
                <a:tc>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pPr algn="ctr">
                        <a:spcBef>
                          <a:spcPts val="600"/>
                        </a:spcBef>
                        <a:spcAft>
                          <a:spcPts val="0"/>
                        </a:spcAft>
                      </a:pPr>
                      <a:r>
                        <a:rPr lang="fr-FR" sz="1050" dirty="0">
                          <a:latin typeface="Calibri" panose="020F0502020204030204" pitchFamily="34" charset="0"/>
                        </a:rPr>
                        <a:t>Marque de commerce</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Canada</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TMA555555</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6 juillet 2015</a:t>
                      </a:r>
                    </a:p>
                  </a:txBody>
                  <a:tcPr marL="0" marR="0"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lgn="ctr">
                        <a:spcBef>
                          <a:spcPts val="600"/>
                        </a:spcBef>
                        <a:spcAft>
                          <a:spcPts val="0"/>
                        </a:spcAft>
                      </a:pPr>
                      <a:r>
                        <a:rPr lang="fr-FR" sz="1000" dirty="0">
                          <a:latin typeface="Calibri" panose="020F0502020204030204" pitchFamily="34" charset="0"/>
                        </a:rPr>
                        <a:t>Accordé</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a:spcBef>
                          <a:spcPts val="600"/>
                        </a:spcBef>
                        <a:spcAft>
                          <a:spcPts val="0"/>
                        </a:spcAft>
                      </a:pPr>
                      <a:r>
                        <a:rPr lang="fr-FR" sz="1000" dirty="0">
                          <a:latin typeface="Calibri" panose="020F0502020204030204" pitchFamily="34" charset="0"/>
                        </a:rPr>
                        <a:t>Porte sur l’utilisation du logo de Palette PV</a:t>
                      </a:r>
                    </a:p>
                  </a:txBody>
                  <a:tcPr marL="68580" marR="68580" marT="635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2DEEF"/>
                    </a:solidFill>
                  </a:tcPr>
                </a:tc>
                <a:extLst>
                  <a:ext uri="{0D108BD9-81ED-4DB2-BD59-A6C34878D82A}">
                    <a16:rowId xmlns:a16="http://schemas.microsoft.com/office/drawing/2014/main" val="1755102253"/>
                  </a:ext>
                </a:extLst>
              </a:tr>
            </a:tbl>
          </a:graphicData>
        </a:graphic>
      </p:graphicFrame>
    </p:spTree>
    <p:extLst>
      <p:ext uri="{BB962C8B-B14F-4D97-AF65-F5344CB8AC3E}">
        <p14:creationId xmlns:p14="http://schemas.microsoft.com/office/powerpoint/2010/main" val="1744778497"/>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BF9C-F32F-4E55-BD29-BDF2A20C7F62}"/>
              </a:ext>
            </a:extLst>
          </p:cNvPr>
          <p:cNvSpPr>
            <a:spLocks noGrp="1"/>
          </p:cNvSpPr>
          <p:nvPr>
            <p:ph type="title"/>
          </p:nvPr>
        </p:nvSpPr>
        <p:spPr>
          <a:xfrm>
            <a:off x="336554" y="490112"/>
            <a:ext cx="8737599" cy="846683"/>
          </a:xfrm>
        </p:spPr>
        <p:txBody>
          <a:bodyPr/>
          <a:lstStyle/>
          <a:p>
            <a:r>
              <a:rPr lang="en-CA" dirty="0"/>
              <a:t>Renseignements Sur </a:t>
            </a:r>
            <a:r>
              <a:rPr lang="en-CA" dirty="0" err="1"/>
              <a:t>L’Entreprise</a:t>
            </a:r>
            <a:endParaRPr lang="en-CA" dirty="0"/>
          </a:p>
        </p:txBody>
      </p:sp>
      <p:sp>
        <p:nvSpPr>
          <p:cNvPr id="3" name="Text Placeholder 2">
            <a:extLst>
              <a:ext uri="{FF2B5EF4-FFF2-40B4-BE49-F238E27FC236}">
                <a16:creationId xmlns:a16="http://schemas.microsoft.com/office/drawing/2014/main" id="{805ECB05-E257-4AF8-8FF8-889AEF563B15}"/>
              </a:ext>
            </a:extLst>
          </p:cNvPr>
          <p:cNvSpPr>
            <a:spLocks noGrp="1"/>
          </p:cNvSpPr>
          <p:nvPr>
            <p:ph type="body" idx="1"/>
          </p:nvPr>
        </p:nvSpPr>
        <p:spPr>
          <a:xfrm>
            <a:off x="336554" y="1249054"/>
            <a:ext cx="2786474" cy="846683"/>
          </a:xfrm>
        </p:spPr>
        <p:txBody>
          <a:bodyPr/>
          <a:lstStyle/>
          <a:p>
            <a:pPr marL="50799" indent="0">
              <a:buNone/>
            </a:pPr>
            <a:r>
              <a:rPr lang="en-CA" dirty="0"/>
              <a:t>Palette PV</a:t>
            </a:r>
          </a:p>
          <a:p>
            <a:pPr marL="0" lvl="0" indent="0">
              <a:spcAft>
                <a:spcPts val="1200"/>
              </a:spcAft>
              <a:buClrTx/>
              <a:buSzTx/>
              <a:buNone/>
              <a:defRPr/>
            </a:pPr>
            <a:r>
              <a:rPr lang="fr-FR" sz="1200" dirty="0">
                <a:solidFill>
                  <a:srgbClr val="6D6E71"/>
                </a:solidFill>
              </a:rPr>
              <a:t>Modules solaires photovoltaïques intégrés aux bâtiments et résistants aux contraintes et aux intempéries</a:t>
            </a:r>
          </a:p>
        </p:txBody>
      </p:sp>
      <p:pic>
        <p:nvPicPr>
          <p:cNvPr id="6" name="Picture 5">
            <a:extLst>
              <a:ext uri="{FF2B5EF4-FFF2-40B4-BE49-F238E27FC236}">
                <a16:creationId xmlns:a16="http://schemas.microsoft.com/office/drawing/2014/main" id="{2C6D0D92-B538-431A-8B6E-A08381BC8F7B}"/>
              </a:ext>
            </a:extLst>
          </p:cNvPr>
          <p:cNvPicPr>
            <a:picLocks noChangeAspect="1"/>
          </p:cNvPicPr>
          <p:nvPr/>
        </p:nvPicPr>
        <p:blipFill>
          <a:blip r:embed="rId3"/>
          <a:stretch>
            <a:fillRect/>
          </a:stretch>
        </p:blipFill>
        <p:spPr>
          <a:xfrm>
            <a:off x="665261" y="2571750"/>
            <a:ext cx="1707028" cy="1560711"/>
          </a:xfrm>
          <a:prstGeom prst="rect">
            <a:avLst/>
          </a:prstGeom>
        </p:spPr>
      </p:pic>
      <p:graphicFrame>
        <p:nvGraphicFramePr>
          <p:cNvPr id="7" name="Content Placeholder 1">
            <a:extLst>
              <a:ext uri="{FF2B5EF4-FFF2-40B4-BE49-F238E27FC236}">
                <a16:creationId xmlns:a16="http://schemas.microsoft.com/office/drawing/2014/main" id="{2F18BD7F-EE80-4CBA-B5A7-4A0785D435FE}"/>
              </a:ext>
            </a:extLst>
          </p:cNvPr>
          <p:cNvGraphicFramePr>
            <a:graphicFrameLocks/>
          </p:cNvGraphicFramePr>
          <p:nvPr>
            <p:custDataLst>
              <p:tags r:id="rId1"/>
            </p:custDataLst>
            <p:extLst>
              <p:ext uri="{D42A27DB-BD31-4B8C-83A1-F6EECF244321}">
                <p14:modId xmlns:p14="http://schemas.microsoft.com/office/powerpoint/2010/main" val="253653396"/>
              </p:ext>
            </p:extLst>
          </p:nvPr>
        </p:nvGraphicFramePr>
        <p:xfrm>
          <a:off x="3060794" y="1336797"/>
          <a:ext cx="5746652" cy="3185950"/>
        </p:xfrm>
        <a:graphic>
          <a:graphicData uri="http://schemas.openxmlformats.org/drawingml/2006/table">
            <a:tbl>
              <a:tblPr firstRow="1" bandRow="1"/>
              <a:tblGrid>
                <a:gridCol w="1931839">
                  <a:extLst>
                    <a:ext uri="{9D8B030D-6E8A-4147-A177-3AD203B41FA5}">
                      <a16:colId xmlns:a16="http://schemas.microsoft.com/office/drawing/2014/main" val="20000"/>
                    </a:ext>
                  </a:extLst>
                </a:gridCol>
                <a:gridCol w="3814813">
                  <a:extLst>
                    <a:ext uri="{9D8B030D-6E8A-4147-A177-3AD203B41FA5}">
                      <a16:colId xmlns:a16="http://schemas.microsoft.com/office/drawing/2014/main" val="20001"/>
                    </a:ext>
                  </a:extLst>
                </a:gridCol>
              </a:tblGrid>
              <a:tr h="237562">
                <a:tc gridSpan="2">
                  <a:txBody>
                    <a:bodyPr/>
                    <a:lstStyle>
                      <a:lvl1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1" i="0" u="none" strike="noStrike" cap="none">
                          <a:solidFill>
                            <a:schemeClr val="lt1"/>
                          </a:solidFill>
                          <a:latin typeface="Calibri" panose="020F0502020204030204"/>
                          <a:sym typeface="Arial"/>
                        </a:defRPr>
                      </a:lvl9pPr>
                    </a:lstStyle>
                    <a:p>
                      <a:r>
                        <a:rPr lang="fr-FR" sz="1100" dirty="0">
                          <a:latin typeface="Calibri" panose="020F0502020204030204" pitchFamily="34" charset="0"/>
                        </a:rPr>
                        <a:t>Renseignements sur l’entreprise</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hMerge="1">
                  <a:txBody>
                    <a:bodyPr/>
                    <a:lstStyle/>
                    <a:p>
                      <a:endParaRPr lang="en-US" dirty="0"/>
                    </a:p>
                  </a:txBody>
                  <a:tcPr>
                    <a:solidFill>
                      <a:srgbClr val="078FB2"/>
                    </a:solidFill>
                  </a:tcPr>
                </a:tc>
                <a:extLst>
                  <a:ext uri="{0D108BD9-81ED-4DB2-BD59-A6C34878D82A}">
                    <a16:rowId xmlns:a16="http://schemas.microsoft.com/office/drawing/2014/main" val="10000"/>
                  </a:ext>
                </a:extLst>
              </a:tr>
              <a:tr h="230575">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Désignation</a:t>
                      </a:r>
                    </a:p>
                  </a:txBody>
                  <a:tcPr marL="92706" marR="92706">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Palette PV</a:t>
                      </a:r>
                    </a:p>
                  </a:txBody>
                  <a:tcPr marL="92706" marR="92706">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230575">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Siège social</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Calgary (Alberta)</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337559">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Date du début d’activité</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Juillet 2016</a:t>
                      </a:r>
                      <a:r>
                        <a:rPr lang="fr-FR" sz="1050" baseline="0" dirty="0">
                          <a:latin typeface="Calibri" panose="020F0502020204030204" pitchFamily="34" charset="0"/>
                        </a:rPr>
                        <a:t> </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r h="470191">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dirty="0">
                          <a:latin typeface="Calibri" panose="020F0502020204030204" pitchFamily="34" charset="0"/>
                        </a:rPr>
                        <a:t>Principal produit ou service</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Modules solaires photovoltaïques conçus pour être intégrés en extérieur aux bâtiments</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4"/>
                  </a:ext>
                </a:extLst>
              </a:tr>
              <a:tr h="377304">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Chiffres d’affaires annuel</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solidFill>
                            <a:schemeClr val="tx1"/>
                          </a:solidFill>
                          <a:latin typeface="Calibri" panose="020F0502020204030204" pitchFamily="34" charset="0"/>
                        </a:rPr>
                        <a:t>0 $</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5"/>
                  </a:ext>
                </a:extLst>
              </a:tr>
              <a:tr h="377304">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Nbre d'employés à temps plein</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6</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6"/>
                  </a:ext>
                </a:extLst>
              </a:tr>
              <a:tr h="524033">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50" dirty="0">
                          <a:latin typeface="Calibri" panose="020F0502020204030204" pitchFamily="34" charset="0"/>
                        </a:rPr>
                        <a:t>Propriétaire/ Actionnaire(s) majoritaire(s)</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Jane Doe (51 %), employés (12 %) et investisseurs privés (37 %)</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7"/>
                  </a:ext>
                </a:extLst>
              </a:tr>
              <a:tr h="337559">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Capitaux réunis à ce jour</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dk1"/>
                          </a:solidFill>
                          <a:latin typeface="Calibri" panose="020F0502020204030204"/>
                          <a:sym typeface="Arial"/>
                        </a:defRPr>
                      </a:lvl9pPr>
                    </a:lstStyle>
                    <a:p>
                      <a:r>
                        <a:rPr lang="fr-FR" sz="1050" dirty="0">
                          <a:latin typeface="Calibri" panose="020F0502020204030204" pitchFamily="34" charset="0"/>
                        </a:rPr>
                        <a:t>3,05 M$ (investisseurs providentiels)</a:t>
                      </a:r>
                    </a:p>
                  </a:txBody>
                  <a:tcPr marL="92706" marR="92706">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38348616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03374-C127-4646-BE93-E8C26FCCC352}"/>
              </a:ext>
            </a:extLst>
          </p:cNvPr>
          <p:cNvSpPr>
            <a:spLocks noGrp="1"/>
          </p:cNvSpPr>
          <p:nvPr>
            <p:ph type="title"/>
          </p:nvPr>
        </p:nvSpPr>
        <p:spPr/>
        <p:txBody>
          <a:bodyPr/>
          <a:lstStyle/>
          <a:p>
            <a:r>
              <a:rPr lang="fr-CA" b="1" dirty="0">
                <a:solidFill>
                  <a:schemeClr val="accent1"/>
                </a:solidFill>
                <a:latin typeface="Calibri" panose="020F0502020204030204" pitchFamily="34" charset="0"/>
              </a:rPr>
              <a:t>Récapitulation</a:t>
            </a:r>
            <a:endParaRPr lang="en-CA" b="1" dirty="0">
              <a:solidFill>
                <a:schemeClr val="accent1"/>
              </a:solidFill>
              <a:latin typeface="Calibri" panose="020F0502020204030204" pitchFamily="34" charset="0"/>
            </a:endParaRPr>
          </a:p>
        </p:txBody>
      </p:sp>
      <p:sp>
        <p:nvSpPr>
          <p:cNvPr id="5" name="Content Placeholder 1">
            <a:extLst>
              <a:ext uri="{FF2B5EF4-FFF2-40B4-BE49-F238E27FC236}">
                <a16:creationId xmlns:a16="http://schemas.microsoft.com/office/drawing/2014/main" id="{CBDA0261-0A2A-45E9-9187-BAC3310DD780}"/>
              </a:ext>
            </a:extLst>
          </p:cNvPr>
          <p:cNvSpPr txBox="1">
            <a:spLocks/>
          </p:cNvSpPr>
          <p:nvPr>
            <p:custDataLst>
              <p:tags r:id="rId1"/>
            </p:custDataLst>
          </p:nvPr>
        </p:nvSpPr>
        <p:spPr>
          <a:xfrm>
            <a:off x="330200" y="1017725"/>
            <a:ext cx="8483600" cy="356834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Veuillez rédiger un court résumé sur la portée et les objectifs de votre projet, en insistant sur la manière dont ce projet va résoudre un problème de l’industrie.</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Les modules solaires de Palette PV résolvent les problèmes de coût, de matériaux et d’esthétique qui sont liés aux actuels systèmes photovoltaïques intégrés aux bâtiments.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Le projet se déroulera sur 33 mois et fera la démonstration des modules de Palette PV dans un cadre commercial, ce qui prouvera aux clients potentiels la validité du concept en situation réelle.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Le marché nord-américain est actuellement de 225 M$ – Palette PV vise initialement une part de marché de 3 %.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La retombée environnementale potentielle est une réduction des émissions de 37,5 kilotonnes d’</a:t>
            </a:r>
            <a:r>
              <a:rPr kumimoji="0" lang="fr-FR" sz="1400" b="0" i="0" u="none" strike="noStrike" kern="1200" cap="none" spc="0" normalizeH="0" baseline="0" noProof="0" dirty="0" err="1">
                <a:ln>
                  <a:noFill/>
                </a:ln>
                <a:solidFill>
                  <a:sysClr val="windowText" lastClr="000000"/>
                </a:solidFill>
                <a:effectLst/>
                <a:uLnTx/>
                <a:uFillTx/>
                <a:latin typeface="Calibri" panose="020F0502020204030204" pitchFamily="34" charset="0"/>
              </a:rPr>
              <a:t>éq</a:t>
            </a: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 CO</a:t>
            </a:r>
            <a:r>
              <a:rPr kumimoji="0" lang="fr-FR" sz="1400" b="0" i="0" u="none" strike="noStrike" kern="1200" cap="none" spc="0" normalizeH="0" baseline="-25000" noProof="0" dirty="0">
                <a:ln>
                  <a:noFill/>
                </a:ln>
                <a:solidFill>
                  <a:sysClr val="windowText" lastClr="000000"/>
                </a:solidFill>
                <a:effectLst/>
                <a:uLnTx/>
                <a:uFillTx/>
                <a:latin typeface="Calibri" panose="020F0502020204030204" pitchFamily="34" charset="0"/>
              </a:rPr>
              <a:t>2</a:t>
            </a: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 en cinq ans de commercialisation.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endParaRPr kumimoji="0" lang="en-CA" sz="2200" b="0" i="0" u="none" strike="noStrike" kern="1200" cap="none" spc="0" normalizeH="0" baseline="0" noProof="0" dirty="0">
              <a:ln>
                <a:noFill/>
              </a:ln>
              <a:solidFill>
                <a:sysClr val="windowText" lastClr="000000"/>
              </a:solidFill>
              <a:effectLst/>
              <a:uLnTx/>
              <a:uFillTx/>
              <a:latin typeface="Calibri" charset="0"/>
              <a:ea typeface="+mn-ea"/>
              <a:cs typeface="+mn-cs"/>
            </a:endParaRP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endParaRPr kumimoji="0" lang="en-CA" sz="2200" b="0" i="0" u="none" strike="noStrike" kern="1200" cap="none" spc="0" normalizeH="0" baseline="0" noProof="0" dirty="0">
              <a:ln>
                <a:noFill/>
              </a:ln>
              <a:solidFill>
                <a:sysClr val="windowText" lastClr="000000"/>
              </a:solidFill>
              <a:effectLst/>
              <a:uLnTx/>
              <a:uFillTx/>
              <a:latin typeface="Calibri" charset="0"/>
              <a:ea typeface="+mn-ea"/>
              <a:cs typeface="+mn-cs"/>
            </a:endParaRPr>
          </a:p>
        </p:txBody>
      </p:sp>
    </p:spTree>
    <p:extLst>
      <p:ext uri="{BB962C8B-B14F-4D97-AF65-F5344CB8AC3E}">
        <p14:creationId xmlns:p14="http://schemas.microsoft.com/office/powerpoint/2010/main" val="259011174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90BB8-C240-4695-BC1B-8F631D4531B6}"/>
              </a:ext>
            </a:extLst>
          </p:cNvPr>
          <p:cNvSpPr>
            <a:spLocks noGrp="1"/>
          </p:cNvSpPr>
          <p:nvPr>
            <p:ph type="title"/>
          </p:nvPr>
        </p:nvSpPr>
        <p:spPr/>
        <p:txBody>
          <a:bodyPr/>
          <a:lstStyle/>
          <a:p>
            <a:r>
              <a:rPr lang="fr-CA" b="1" dirty="0">
                <a:solidFill>
                  <a:schemeClr val="accent1"/>
                </a:solidFill>
                <a:latin typeface="Calibri" panose="020F0502020204030204" pitchFamily="34" charset="0"/>
              </a:rPr>
              <a:t>Description Prête Pour Les Médias </a:t>
            </a:r>
            <a:endParaRPr lang="en-CA" b="1" dirty="0">
              <a:solidFill>
                <a:schemeClr val="accent1"/>
              </a:solidFill>
              <a:latin typeface="Calibri" panose="020F0502020204030204" pitchFamily="34" charset="0"/>
            </a:endParaRPr>
          </a:p>
        </p:txBody>
      </p:sp>
      <p:sp>
        <p:nvSpPr>
          <p:cNvPr id="4" name="Rectangle 3">
            <a:extLst>
              <a:ext uri="{FF2B5EF4-FFF2-40B4-BE49-F238E27FC236}">
                <a16:creationId xmlns:a16="http://schemas.microsoft.com/office/drawing/2014/main" id="{14EF9D09-B3C0-49B6-A770-FCE3CDDD790C}"/>
              </a:ext>
            </a:extLst>
          </p:cNvPr>
          <p:cNvSpPr/>
          <p:nvPr/>
        </p:nvSpPr>
        <p:spPr>
          <a:xfrm>
            <a:off x="640080" y="1279088"/>
            <a:ext cx="7863840" cy="2031325"/>
          </a:xfrm>
          <a:prstGeom prst="rect">
            <a:avLst/>
          </a:prstGeom>
        </p:spPr>
        <p:txBody>
          <a:bodyPr wrap="square">
            <a:spAutoFit/>
          </a:bodyPr>
          <a:lstStyle/>
          <a:p>
            <a:pPr marL="0" indent="0">
              <a:buNone/>
            </a:pPr>
            <a:r>
              <a:rPr lang="fr-FR" sz="1800" dirty="0">
                <a:latin typeface="Calibri" panose="020F0502020204030204" pitchFamily="34" charset="0"/>
              </a:rPr>
              <a:t>Palette PV fabrique et distribue des modules photovoltaïques intégrés aux bâtiments. L’entreprise est spécialisée dans les modules à haut rendement, esthétiquement neutres ou attrayants, qui peuvent être intégrés aux fenêtres ou aux enveloppes des bâtiments. Installée à Calgary, elle œuvre à créer un produit pouvant facilement être intégré dans des bâtiments commerciaux afin de donner à ceux-ci de la souplesse pour leur approvisionnement en énergie sans nuire à l’esthétique des bâtiments. </a:t>
            </a:r>
          </a:p>
        </p:txBody>
      </p:sp>
    </p:spTree>
    <p:extLst>
      <p:ext uri="{BB962C8B-B14F-4D97-AF65-F5344CB8AC3E}">
        <p14:creationId xmlns:p14="http://schemas.microsoft.com/office/powerpoint/2010/main" val="21360873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4D719-4961-41CF-BA8C-03BF643AE745}"/>
              </a:ext>
            </a:extLst>
          </p:cNvPr>
          <p:cNvSpPr>
            <a:spLocks noGrp="1"/>
          </p:cNvSpPr>
          <p:nvPr>
            <p:ph type="title"/>
          </p:nvPr>
        </p:nvSpPr>
        <p:spPr/>
        <p:txBody>
          <a:bodyPr/>
          <a:lstStyle/>
          <a:p>
            <a:r>
              <a:rPr lang="en-CA" b="1" dirty="0">
                <a:solidFill>
                  <a:srgbClr val="09708A"/>
                </a:solidFill>
                <a:latin typeface="Calibri" panose="020F0502020204030204" pitchFamily="34" charset="0"/>
              </a:rPr>
              <a:t>Description Du </a:t>
            </a:r>
            <a:r>
              <a:rPr lang="en-CA" b="1" dirty="0" err="1">
                <a:solidFill>
                  <a:srgbClr val="09708A"/>
                </a:solidFill>
                <a:latin typeface="Calibri" panose="020F0502020204030204" pitchFamily="34" charset="0"/>
              </a:rPr>
              <a:t>Problème</a:t>
            </a:r>
            <a:r>
              <a:rPr lang="en-CA" b="1" dirty="0">
                <a:solidFill>
                  <a:srgbClr val="09708A"/>
                </a:solidFill>
                <a:latin typeface="Calibri" panose="020F0502020204030204" pitchFamily="34" charset="0"/>
              </a:rPr>
              <a:t> De </a:t>
            </a:r>
            <a:r>
              <a:rPr lang="en-CA" b="1" dirty="0" err="1">
                <a:solidFill>
                  <a:srgbClr val="09708A"/>
                </a:solidFill>
                <a:latin typeface="Calibri" panose="020F0502020204030204" pitchFamily="34" charset="0"/>
              </a:rPr>
              <a:t>Développement</a:t>
            </a:r>
            <a:r>
              <a:rPr lang="en-CA" b="1" dirty="0">
                <a:solidFill>
                  <a:srgbClr val="09708A"/>
                </a:solidFill>
                <a:latin typeface="Calibri" panose="020F0502020204030204" pitchFamily="34" charset="0"/>
              </a:rPr>
              <a:t> Durable</a:t>
            </a:r>
            <a:endParaRPr lang="en-CA" sz="2400" dirty="0"/>
          </a:p>
        </p:txBody>
      </p:sp>
      <p:sp>
        <p:nvSpPr>
          <p:cNvPr id="4" name="Content Placeholder 1">
            <a:extLst>
              <a:ext uri="{FF2B5EF4-FFF2-40B4-BE49-F238E27FC236}">
                <a16:creationId xmlns:a16="http://schemas.microsoft.com/office/drawing/2014/main" id="{49F02F19-6519-4677-AB2A-8E4CA9467ED4}"/>
              </a:ext>
            </a:extLst>
          </p:cNvPr>
          <p:cNvSpPr txBox="1">
            <a:spLocks/>
          </p:cNvSpPr>
          <p:nvPr>
            <p:custDataLst>
              <p:tags r:id="rId1"/>
            </p:custDataLst>
          </p:nvPr>
        </p:nvSpPr>
        <p:spPr>
          <a:xfrm>
            <a:off x="311700" y="1374952"/>
            <a:ext cx="8898206" cy="37034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L’intégration de modules photovoltaïques dans les bâtiments se heurte à plusieurs problèmes :</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CA" sz="1000" b="0" i="0" u="none" strike="noStrike" kern="1200" cap="none" spc="0" normalizeH="0" baseline="0" noProof="0" dirty="0">
                <a:ln>
                  <a:noFill/>
                </a:ln>
                <a:solidFill>
                  <a:sysClr val="windowText" lastClr="000000"/>
                </a:solidFill>
                <a:effectLst/>
                <a:uLnTx/>
                <a:uFillTx/>
                <a:latin typeface="Calibri" panose="020F0502020204030204" pitchFamily="34" charset="0"/>
              </a:rPr>
              <a:t>Le rapport entre le coût et la capacité à exploiter l’énergie (le coût moyen actualisé de l’électricité utilisant des systèmes photovoltaïques intégrés aux bâtiments est largement supérieur à celui des panneaux solaires installés au sol ou sur les toits, principalement parce que ces systèmes ne sont pas capables de suivre la course du soleil et ont généralement une exposition plus faible).</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CA" sz="1000" b="0" i="0" u="none" strike="noStrike" kern="1200" cap="none" spc="0" normalizeH="0" baseline="0" noProof="0" dirty="0">
                <a:ln>
                  <a:noFill/>
                </a:ln>
                <a:solidFill>
                  <a:sysClr val="windowText" lastClr="000000"/>
                </a:solidFill>
                <a:effectLst/>
                <a:uLnTx/>
                <a:uFillTx/>
                <a:latin typeface="Calibri" panose="020F0502020204030204" pitchFamily="34" charset="0"/>
              </a:rPr>
              <a:t>Limites liées aux matériaux :</a:t>
            </a:r>
          </a:p>
          <a:p>
            <a:pPr marL="1139825" marR="0" lvl="2" indent="-228600" algn="l" defTabSz="914400" rtl="0" eaLnBrk="1" fontAlgn="auto" latinLnBrk="0" hangingPunct="1">
              <a:lnSpc>
                <a:spcPct val="120000"/>
              </a:lnSpc>
              <a:spcBef>
                <a:spcPts val="500"/>
              </a:spcBef>
              <a:spcAft>
                <a:spcPts val="600"/>
              </a:spcAft>
              <a:buClrTx/>
              <a:buSzTx/>
              <a:buFont typeface="Calibri" panose="020F0502020204030204" pitchFamily="34" charset="0"/>
              <a:buChar char="-"/>
              <a:tabLst/>
              <a:defRPr/>
            </a:pPr>
            <a:r>
              <a:rPr kumimoji="0" lang="fr-CA" sz="800" b="0" i="0" u="none" strike="noStrike" kern="1200" cap="none" spc="0" normalizeH="0" baseline="0" noProof="0" dirty="0">
                <a:ln>
                  <a:noFill/>
                </a:ln>
                <a:solidFill>
                  <a:sysClr val="windowText" lastClr="000000"/>
                </a:solidFill>
                <a:effectLst/>
                <a:uLnTx/>
                <a:uFillTx/>
                <a:latin typeface="Calibri" panose="020F0502020204030204" pitchFamily="34" charset="0"/>
              </a:rPr>
              <a:t>Risques de dommages causés par des vents violents et des précipitations extrêmes.</a:t>
            </a:r>
          </a:p>
          <a:p>
            <a:pPr marL="1139825" marR="0" lvl="2" indent="-228600" algn="l" defTabSz="914400" rtl="0" eaLnBrk="1" fontAlgn="auto" latinLnBrk="0" hangingPunct="1">
              <a:lnSpc>
                <a:spcPct val="170000"/>
              </a:lnSpc>
              <a:spcBef>
                <a:spcPts val="500"/>
              </a:spcBef>
              <a:spcAft>
                <a:spcPts val="600"/>
              </a:spcAft>
              <a:buClrTx/>
              <a:buSzTx/>
              <a:buFont typeface="Calibri" panose="020F0502020204030204" pitchFamily="34" charset="0"/>
              <a:buChar char="-"/>
              <a:tabLst/>
              <a:defRPr/>
            </a:pPr>
            <a:r>
              <a:rPr kumimoji="0" lang="fr-CA" sz="800" b="0" i="0" u="none" strike="noStrike" kern="1200" cap="none" spc="0" normalizeH="0" baseline="0" noProof="0" dirty="0">
                <a:ln>
                  <a:noFill/>
                </a:ln>
                <a:solidFill>
                  <a:sysClr val="windowText" lastClr="000000"/>
                </a:solidFill>
                <a:effectLst/>
                <a:uLnTx/>
                <a:uFillTx/>
                <a:latin typeface="Calibri" panose="020F0502020204030204" pitchFamily="34" charset="0"/>
              </a:rPr>
              <a:t>Obligation de respecter des exigences strictes liées aux spécifications propres aux matériaux ainsi qu’aux normes de construction. </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CA" sz="1000" b="0" i="0" u="none" strike="noStrike" kern="1200" cap="none" spc="0" normalizeH="0" baseline="0" noProof="0" dirty="0">
                <a:ln>
                  <a:noFill/>
                </a:ln>
                <a:solidFill>
                  <a:sysClr val="windowText" lastClr="000000"/>
                </a:solidFill>
                <a:effectLst/>
                <a:uLnTx/>
                <a:uFillTx/>
                <a:latin typeface="Calibri" panose="020F0502020204030204" pitchFamily="34" charset="0"/>
              </a:rPr>
              <a:t>Les solutions actuelles ne sont pas satisfaisantes sur le plan esthétique.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Palette PV a développé un module abordable et facile à intégrer sur les toits et les façades des bâtiments, anciens ou nouveaux.</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r>
              <a:rPr kumimoji="0" lang="fr-CA" sz="1000" b="0" i="0" u="none" strike="noStrike" kern="1200" cap="none" spc="0" normalizeH="0" baseline="0" noProof="0" dirty="0">
                <a:ln>
                  <a:noFill/>
                </a:ln>
                <a:solidFill>
                  <a:sysClr val="windowText" lastClr="000000"/>
                </a:solidFill>
                <a:effectLst/>
                <a:uLnTx/>
                <a:uFillTx/>
                <a:latin typeface="Calibri" panose="020F0502020204030204" pitchFamily="34" charset="0"/>
              </a:rPr>
              <a:t>Son produit utilise une technologie de décalage de la longueur d’onde et des cellules solaires microscopiques optimisées. Il satisfait aux exigences des codes de construction des bâtiments commerciaux de toutes les juridictions canadiennes, peut être personnalisé dans presque toutes les couleurs (sans perte de rendement) et peut être installé sur des bâtiments, tant anciens que nouveaux.  </a:t>
            </a:r>
          </a:p>
          <a:p>
            <a:pPr marL="685800" marR="0" lvl="1" indent="-228600" algn="l" defTabSz="914400" rtl="0" eaLnBrk="1" fontAlgn="auto" latinLnBrk="0" hangingPunct="1">
              <a:lnSpc>
                <a:spcPct val="90000"/>
              </a:lnSpc>
              <a:spcBef>
                <a:spcPts val="500"/>
              </a:spcBef>
              <a:spcAft>
                <a:spcPts val="1200"/>
              </a:spcAft>
              <a:buClrTx/>
              <a:buSzTx/>
              <a:buFont typeface="Arial" panose="020B0604020202020204" pitchFamily="34" charset="0"/>
              <a:buChar char="•"/>
              <a:tabLst/>
              <a:defRPr/>
            </a:pPr>
            <a:endParaRPr kumimoji="0" lang="en-CA" sz="105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058494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AADB5-5D12-443F-92E0-ECDB736AE56F}"/>
              </a:ext>
            </a:extLst>
          </p:cNvPr>
          <p:cNvSpPr>
            <a:spLocks noGrp="1"/>
          </p:cNvSpPr>
          <p:nvPr>
            <p:ph type="title"/>
          </p:nvPr>
        </p:nvSpPr>
        <p:spPr/>
        <p:txBody>
          <a:bodyPr/>
          <a:lstStyle/>
          <a:p>
            <a:r>
              <a:rPr lang="en-CA" b="1" dirty="0">
                <a:solidFill>
                  <a:srgbClr val="09708A"/>
                </a:solidFill>
                <a:latin typeface="Calibri" panose="020F0502020204030204" pitchFamily="34" charset="0"/>
              </a:rPr>
              <a:t>Les </a:t>
            </a:r>
            <a:r>
              <a:rPr lang="en-CA" b="1" dirty="0" err="1">
                <a:solidFill>
                  <a:srgbClr val="09708A"/>
                </a:solidFill>
                <a:latin typeface="Calibri" panose="020F0502020204030204" pitchFamily="34" charset="0"/>
              </a:rPr>
              <a:t>Retombées</a:t>
            </a:r>
            <a:r>
              <a:rPr lang="en-CA" b="1" dirty="0">
                <a:solidFill>
                  <a:srgbClr val="09708A"/>
                </a:solidFill>
                <a:latin typeface="Calibri" panose="020F0502020204030204" pitchFamily="34" charset="0"/>
              </a:rPr>
              <a:t> </a:t>
            </a:r>
            <a:r>
              <a:rPr lang="en-CA" b="1" dirty="0" err="1">
                <a:solidFill>
                  <a:srgbClr val="09708A"/>
                </a:solidFill>
                <a:latin typeface="Calibri" panose="020F0502020204030204" pitchFamily="34" charset="0"/>
              </a:rPr>
              <a:t>Environnementales</a:t>
            </a:r>
            <a:r>
              <a:rPr lang="en-CA" b="1" dirty="0">
                <a:solidFill>
                  <a:srgbClr val="09708A"/>
                </a:solidFill>
                <a:latin typeface="Calibri" panose="020F0502020204030204" pitchFamily="34" charset="0"/>
              </a:rPr>
              <a:t> – </a:t>
            </a:r>
            <a:r>
              <a:rPr lang="en-CA" b="1" dirty="0" err="1">
                <a:solidFill>
                  <a:srgbClr val="09708A"/>
                </a:solidFill>
                <a:latin typeface="Calibri" panose="020F0502020204030204" pitchFamily="34" charset="0"/>
              </a:rPr>
              <a:t>Quanlitives</a:t>
            </a:r>
            <a:endParaRPr lang="en-CA" dirty="0"/>
          </a:p>
        </p:txBody>
      </p:sp>
      <p:sp>
        <p:nvSpPr>
          <p:cNvPr id="4" name="Content Placeholder 1">
            <a:extLst>
              <a:ext uri="{FF2B5EF4-FFF2-40B4-BE49-F238E27FC236}">
                <a16:creationId xmlns:a16="http://schemas.microsoft.com/office/drawing/2014/main" id="{A4EA7C61-61F1-4CB3-8D2C-6815A3BB1246}"/>
              </a:ext>
            </a:extLst>
          </p:cNvPr>
          <p:cNvSpPr txBox="1">
            <a:spLocks/>
          </p:cNvSpPr>
          <p:nvPr/>
        </p:nvSpPr>
        <p:spPr>
          <a:xfrm>
            <a:off x="330200" y="1470991"/>
            <a:ext cx="8483600" cy="3002535"/>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Quel est le principal avantage de votre technologie pour l’environnement? Choisissez l’une des options suivantes :</a:t>
            </a:r>
          </a:p>
          <a:p>
            <a:pPr marL="685800" marR="0" lvl="1" indent="-228600" algn="l" defTabSz="914400" rtl="0" eaLnBrk="1" fontAlgn="auto" latinLnBrk="0" hangingPunct="1">
              <a:lnSpc>
                <a:spcPct val="12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Pureté de l’air</a:t>
            </a:r>
          </a:p>
          <a:p>
            <a:pPr marL="685800" marR="0" lvl="1" indent="-228600" algn="l" defTabSz="914400" rtl="0" eaLnBrk="1" fontAlgn="auto" latinLnBrk="0" hangingPunct="1">
              <a:lnSpc>
                <a:spcPct val="12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Propreté de l’eau</a:t>
            </a:r>
          </a:p>
          <a:p>
            <a:pPr marL="685800" marR="0" lvl="1" indent="-228600" algn="l" defTabSz="914400" rtl="0" eaLnBrk="1" fontAlgn="auto" latinLnBrk="0" hangingPunct="1">
              <a:lnSpc>
                <a:spcPct val="12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Propreté des sols</a:t>
            </a:r>
          </a:p>
          <a:p>
            <a:pPr marL="685800" marR="0" lvl="1" indent="-228600" algn="l" defTabSz="914400" rtl="0" eaLnBrk="1" fontAlgn="auto" latinLnBrk="0" hangingPunct="1">
              <a:lnSpc>
                <a:spcPct val="12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Changements climatiques</a:t>
            </a:r>
          </a:p>
          <a:p>
            <a:pPr marL="228600" marR="0" lvl="0" indent="-228600" algn="l" defTabSz="914400" rtl="0" eaLnBrk="1" fontAlgn="auto" latinLnBrk="0" hangingPunct="1">
              <a:lnSpc>
                <a:spcPct val="120000"/>
              </a:lnSpc>
              <a:spcBef>
                <a:spcPts val="120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En quoi l’utilisation de la technologie entraîne-t-elle des avantages pour l’environnement? Voir les questions d’orientation ci-dessous :</a:t>
            </a:r>
          </a:p>
          <a:p>
            <a:pPr marL="685800" marR="0" lvl="1"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Que se passerait-il en l’absence de la technologie proposée?</a:t>
            </a:r>
          </a:p>
          <a:p>
            <a:pPr marL="685800" marR="0" lvl="1"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Dans quelle mesure l’utilisation de la technologie modifie-t-elle le type ou la quantité d’énergie consommée?</a:t>
            </a:r>
          </a:p>
          <a:p>
            <a:pPr marL="685800" marR="0" lvl="1"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Comment se concrétisent les avantages pour l’environnement :</a:t>
            </a:r>
          </a:p>
          <a:p>
            <a:pPr marL="1139825" marR="0" lvl="2" indent="-228600" algn="l" defTabSz="914400" rtl="0" eaLnBrk="1" fontAlgn="auto" latinLnBrk="0" hangingPunct="1">
              <a:lnSpc>
                <a:spcPct val="50000"/>
              </a:lnSpc>
              <a:spcBef>
                <a:spcPts val="600"/>
              </a:spcBef>
              <a:spcAft>
                <a:spcPts val="600"/>
              </a:spcAft>
              <a:buClrTx/>
              <a:buSzTx/>
              <a:buFont typeface="Calibri" panose="020F0502020204030204" pitchFamily="34" charset="0"/>
              <a:buChar char="-"/>
              <a:tabLst/>
              <a:defRPr/>
            </a:pPr>
            <a:r>
              <a:rPr kumimoji="0" lang="fr-CA" sz="800" b="0" i="0" u="none" strike="noStrike" kern="1200" cap="none" spc="0" normalizeH="0" baseline="0" noProof="0" dirty="0">
                <a:ln>
                  <a:noFill/>
                </a:ln>
                <a:solidFill>
                  <a:sysClr val="windowText" lastClr="000000"/>
                </a:solidFill>
                <a:effectLst/>
                <a:uLnTx/>
                <a:uFillTx/>
                <a:latin typeface="Calibri" panose="020F0502020204030204" pitchFamily="34" charset="0"/>
              </a:rPr>
              <a:t>Quelles émissions sont réduites par l’utilisation de la technologie proposée?</a:t>
            </a:r>
          </a:p>
          <a:p>
            <a:pPr marL="1139825" marR="0" lvl="2" indent="-228600" algn="l" defTabSz="914400" rtl="0" eaLnBrk="1" fontAlgn="auto" latinLnBrk="0" hangingPunct="1">
              <a:lnSpc>
                <a:spcPct val="50000"/>
              </a:lnSpc>
              <a:spcBef>
                <a:spcPts val="600"/>
              </a:spcBef>
              <a:spcAft>
                <a:spcPts val="600"/>
              </a:spcAft>
              <a:buClrTx/>
              <a:buSzTx/>
              <a:buFont typeface="Calibri" panose="020F0502020204030204" pitchFamily="34" charset="0"/>
              <a:buChar char="-"/>
              <a:tabLst/>
              <a:defRPr/>
            </a:pPr>
            <a:r>
              <a:rPr kumimoji="0" lang="fr-CA" sz="800" b="0" i="0" u="none" strike="noStrike" kern="1200" cap="none" spc="0" normalizeH="0" baseline="0" noProof="0" dirty="0">
                <a:ln>
                  <a:noFill/>
                </a:ln>
                <a:solidFill>
                  <a:sysClr val="windowText" lastClr="000000"/>
                </a:solidFill>
                <a:effectLst/>
                <a:uLnTx/>
                <a:uFillTx/>
                <a:latin typeface="Calibri" panose="020F0502020204030204" pitchFamily="34" charset="0"/>
              </a:rPr>
              <a:t>Comment l’eau est-elle conservée?</a:t>
            </a:r>
          </a:p>
          <a:p>
            <a:pPr marL="1139825" marR="0" lvl="2" indent="-228600" algn="l" defTabSz="914400" rtl="0" eaLnBrk="1" fontAlgn="auto" latinLnBrk="0" hangingPunct="1">
              <a:lnSpc>
                <a:spcPct val="50000"/>
              </a:lnSpc>
              <a:spcBef>
                <a:spcPts val="600"/>
              </a:spcBef>
              <a:spcAft>
                <a:spcPts val="600"/>
              </a:spcAft>
              <a:buClrTx/>
              <a:buSzTx/>
              <a:buFont typeface="Calibri" panose="020F0502020204030204" pitchFamily="34" charset="0"/>
              <a:buChar char="-"/>
              <a:tabLst/>
              <a:defRPr/>
            </a:pPr>
            <a:r>
              <a:rPr kumimoji="0" lang="fr-CA" sz="800" b="0" i="0" u="none" strike="noStrike" kern="1200" cap="none" spc="0" normalizeH="0" baseline="0" noProof="0" dirty="0">
                <a:ln>
                  <a:noFill/>
                </a:ln>
                <a:solidFill>
                  <a:sysClr val="windowText" lastClr="000000"/>
                </a:solidFill>
                <a:effectLst/>
                <a:uLnTx/>
                <a:uFillTx/>
                <a:latin typeface="Calibri" panose="020F0502020204030204" pitchFamily="34" charset="0"/>
              </a:rPr>
              <a:t>Comment évite-on les effets néfastes sur les sols et l’eau?</a:t>
            </a:r>
          </a:p>
          <a:p>
            <a:pPr marL="228600" marR="0" lvl="0" indent="-228600" algn="l" defTabSz="914400" rtl="0" eaLnBrk="1" fontAlgn="auto" latinLnBrk="0" hangingPunct="1">
              <a:lnSpc>
                <a:spcPct val="120000"/>
              </a:lnSpc>
              <a:spcBef>
                <a:spcPts val="1200"/>
              </a:spcBef>
              <a:spcAft>
                <a:spcPts val="600"/>
              </a:spcAft>
              <a:buClrTx/>
              <a:buSzTx/>
              <a:buFont typeface="Arial" panose="020B0604020202020204" pitchFamily="34" charset="0"/>
              <a:buChar char="•"/>
              <a:tabLst/>
              <a:defRPr/>
            </a:pPr>
            <a:r>
              <a:rPr kumimoji="0" lang="fr-CA" sz="1050" b="0" i="0" u="none" strike="noStrike" kern="1200" cap="none" spc="0" normalizeH="0" baseline="0" noProof="0" dirty="0">
                <a:ln>
                  <a:noFill/>
                </a:ln>
                <a:solidFill>
                  <a:sysClr val="windowText" lastClr="000000"/>
                </a:solidFill>
                <a:effectLst/>
                <a:uLnTx/>
                <a:uFillTx/>
                <a:latin typeface="Calibri" panose="020F0502020204030204" pitchFamily="34" charset="0"/>
              </a:rPr>
              <a:t>Dressez la liste des principales hypothèses servant à valider les avantages pour l’environnement susmentionnés.</a:t>
            </a:r>
          </a:p>
        </p:txBody>
      </p:sp>
    </p:spTree>
    <p:extLst>
      <p:ext uri="{BB962C8B-B14F-4D97-AF65-F5344CB8AC3E}">
        <p14:creationId xmlns:p14="http://schemas.microsoft.com/office/powerpoint/2010/main" val="364021733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D436D-F91E-4F7F-A67D-DA5F9F30275A}"/>
              </a:ext>
            </a:extLst>
          </p:cNvPr>
          <p:cNvSpPr>
            <a:spLocks noGrp="1"/>
          </p:cNvSpPr>
          <p:nvPr>
            <p:ph type="title"/>
          </p:nvPr>
        </p:nvSpPr>
        <p:spPr/>
        <p:txBody>
          <a:bodyPr/>
          <a:lstStyle/>
          <a:p>
            <a:r>
              <a:rPr lang="en-CA" b="1" dirty="0">
                <a:solidFill>
                  <a:srgbClr val="09708A"/>
                </a:solidFill>
                <a:latin typeface="Calibri" panose="020F0502020204030204" pitchFamily="34" charset="0"/>
              </a:rPr>
              <a:t>Les </a:t>
            </a:r>
            <a:r>
              <a:rPr lang="en-CA" b="1" dirty="0" err="1">
                <a:solidFill>
                  <a:srgbClr val="09708A"/>
                </a:solidFill>
                <a:latin typeface="Calibri" panose="020F0502020204030204" pitchFamily="34" charset="0"/>
              </a:rPr>
              <a:t>Retombées</a:t>
            </a:r>
            <a:r>
              <a:rPr lang="en-CA" b="1" dirty="0">
                <a:solidFill>
                  <a:srgbClr val="09708A"/>
                </a:solidFill>
                <a:latin typeface="Calibri" panose="020F0502020204030204" pitchFamily="34" charset="0"/>
              </a:rPr>
              <a:t> </a:t>
            </a:r>
            <a:r>
              <a:rPr lang="en-CA" b="1" dirty="0" err="1">
                <a:solidFill>
                  <a:srgbClr val="09708A"/>
                </a:solidFill>
                <a:latin typeface="Calibri" panose="020F0502020204030204" pitchFamily="34" charset="0"/>
              </a:rPr>
              <a:t>Environnementales</a:t>
            </a:r>
            <a:r>
              <a:rPr lang="en-CA" b="1" dirty="0">
                <a:solidFill>
                  <a:srgbClr val="09708A"/>
                </a:solidFill>
                <a:latin typeface="Calibri" panose="020F0502020204030204" pitchFamily="34" charset="0"/>
              </a:rPr>
              <a:t> – </a:t>
            </a:r>
            <a:r>
              <a:rPr lang="en-CA" b="1" dirty="0" err="1">
                <a:solidFill>
                  <a:srgbClr val="09708A"/>
                </a:solidFill>
                <a:latin typeface="Calibri" panose="020F0502020204030204" pitchFamily="34" charset="0"/>
              </a:rPr>
              <a:t>Quantitives</a:t>
            </a:r>
            <a:endParaRPr lang="en-CA" dirty="0"/>
          </a:p>
        </p:txBody>
      </p:sp>
      <p:sp>
        <p:nvSpPr>
          <p:cNvPr id="3" name="Content Placeholder 1">
            <a:extLst>
              <a:ext uri="{FF2B5EF4-FFF2-40B4-BE49-F238E27FC236}">
                <a16:creationId xmlns:a16="http://schemas.microsoft.com/office/drawing/2014/main" id="{EC9B1C45-9B0B-4A7F-8D7A-635BC499713A}"/>
              </a:ext>
            </a:extLst>
          </p:cNvPr>
          <p:cNvSpPr txBox="1">
            <a:spLocks/>
          </p:cNvSpPr>
          <p:nvPr/>
        </p:nvSpPr>
        <p:spPr>
          <a:xfrm>
            <a:off x="330200" y="1470991"/>
            <a:ext cx="8483600" cy="310804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nSpc>
                <a:spcPct val="120000"/>
              </a:lnSpc>
              <a:spcBef>
                <a:spcPts val="0"/>
              </a:spcBef>
              <a:spcAft>
                <a:spcPts val="0"/>
              </a:spcAft>
              <a:buClrTx/>
            </a:pPr>
            <a:r>
              <a:rPr lang="fr-FR" sz="1900" dirty="0">
                <a:solidFill>
                  <a:prstClr val="black"/>
                </a:solidFill>
                <a:latin typeface="Calibri" panose="020F0502020204030204" pitchFamily="34" charset="0"/>
              </a:rPr>
              <a:t>Les modules photovoltaïques intégrés aux bâtiments rendent l’air plus pur en se substituant aux combustibles fossiles pour la production d’électricité.</a:t>
            </a:r>
          </a:p>
          <a:p>
            <a:pPr lvl="0">
              <a:lnSpc>
                <a:spcPct val="120000"/>
              </a:lnSpc>
              <a:spcBef>
                <a:spcPts val="0"/>
              </a:spcBef>
              <a:spcAft>
                <a:spcPts val="0"/>
              </a:spcAft>
              <a:buClrTx/>
            </a:pPr>
            <a:r>
              <a:rPr lang="fr-FR" sz="1900" dirty="0">
                <a:solidFill>
                  <a:prstClr val="black"/>
                </a:solidFill>
                <a:latin typeface="Calibri" panose="020F0502020204030204" pitchFamily="34" charset="0"/>
              </a:rPr>
              <a:t>Les modules photovoltaïques intégrés aux bâtiments peuvent améliorer les systèmes de gestion thermique et électrique de ceux-ci, réduisant ainsi leur dépendance à l’égard des réseaux généraux de distribution de gaz et d’électricité. </a:t>
            </a:r>
          </a:p>
          <a:p>
            <a:pPr lvl="0">
              <a:lnSpc>
                <a:spcPct val="120000"/>
              </a:lnSpc>
              <a:spcBef>
                <a:spcPts val="0"/>
              </a:spcBef>
              <a:spcAft>
                <a:spcPts val="0"/>
              </a:spcAft>
              <a:buClrTx/>
            </a:pPr>
            <a:r>
              <a:rPr lang="fr-FR" sz="1900" dirty="0">
                <a:solidFill>
                  <a:prstClr val="black"/>
                </a:solidFill>
                <a:latin typeface="Calibri" panose="020F0502020204030204" pitchFamily="34" charset="0"/>
              </a:rPr>
              <a:t>L’installation des modules photovoltaïques intégrés aux bâtiments de Palette PV va multiplier l’utilisation de l’énergie propre et fournir aux gestionnaires de bâtiments une solution souple pour gérer le chauffage et le refroidissement, en hiver comme en été. </a:t>
            </a:r>
          </a:p>
          <a:p>
            <a:pPr lvl="0">
              <a:buClrTx/>
            </a:pPr>
            <a:r>
              <a:rPr lang="fr-FR" sz="1900" dirty="0">
                <a:solidFill>
                  <a:prstClr val="black"/>
                </a:solidFill>
                <a:latin typeface="Calibri" panose="020F0502020204030204" pitchFamily="34" charset="0"/>
              </a:rPr>
              <a:t>Hypothèses clés</a:t>
            </a:r>
          </a:p>
          <a:p>
            <a:pPr lvl="1">
              <a:buClrTx/>
            </a:pPr>
            <a:r>
              <a:rPr lang="fr-FR" sz="1300" dirty="0">
                <a:solidFill>
                  <a:prstClr val="black"/>
                </a:solidFill>
                <a:latin typeface="Calibri" panose="020F0502020204030204" pitchFamily="34" charset="0"/>
              </a:rPr>
              <a:t>On utilise généralement du gaz naturel pour chauffer les bâtiments en hiver et des systèmes centralisés de climatisation fonctionnant à l’électricité en été.</a:t>
            </a:r>
          </a:p>
          <a:p>
            <a:pPr lvl="1">
              <a:buClrTx/>
            </a:pPr>
            <a:r>
              <a:rPr lang="fr-FR" sz="1300" dirty="0">
                <a:solidFill>
                  <a:prstClr val="black"/>
                </a:solidFill>
                <a:latin typeface="Calibri" panose="020F0502020204030204" pitchFamily="34" charset="0"/>
              </a:rPr>
              <a:t>Les facteurs de capacité ont été ajustés pour tenir compte de la saisonnalité et de la capacité de la technologie à collecter l’énergie solaire durant la journée.</a:t>
            </a:r>
          </a:p>
        </p:txBody>
      </p:sp>
    </p:spTree>
    <p:extLst>
      <p:ext uri="{BB962C8B-B14F-4D97-AF65-F5344CB8AC3E}">
        <p14:creationId xmlns:p14="http://schemas.microsoft.com/office/powerpoint/2010/main" val="210663499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F7E9-DF75-47F3-B56E-4C9B801A22F3}"/>
              </a:ext>
            </a:extLst>
          </p:cNvPr>
          <p:cNvSpPr>
            <a:spLocks noGrp="1"/>
          </p:cNvSpPr>
          <p:nvPr>
            <p:ph type="title"/>
          </p:nvPr>
        </p:nvSpPr>
        <p:spPr/>
        <p:txBody>
          <a:bodyPr/>
          <a:lstStyle/>
          <a:p>
            <a:r>
              <a:rPr lang="en-CA" b="1" dirty="0">
                <a:solidFill>
                  <a:srgbClr val="09708A"/>
                </a:solidFill>
                <a:latin typeface="Calibri" panose="020F0502020204030204" pitchFamily="34" charset="0"/>
              </a:rPr>
              <a:t>Technologie</a:t>
            </a:r>
            <a:endParaRPr lang="en-CA" dirty="0"/>
          </a:p>
        </p:txBody>
      </p:sp>
      <p:sp>
        <p:nvSpPr>
          <p:cNvPr id="3" name="Content Placeholder 1">
            <a:extLst>
              <a:ext uri="{FF2B5EF4-FFF2-40B4-BE49-F238E27FC236}">
                <a16:creationId xmlns:a16="http://schemas.microsoft.com/office/drawing/2014/main" id="{9D323DF8-7AC3-43DA-8419-634F8C6A937A}"/>
              </a:ext>
            </a:extLst>
          </p:cNvPr>
          <p:cNvSpPr txBox="1">
            <a:spLocks/>
          </p:cNvSpPr>
          <p:nvPr/>
        </p:nvSpPr>
        <p:spPr>
          <a:xfrm>
            <a:off x="330200" y="1084130"/>
            <a:ext cx="8483600" cy="82907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buClrTx/>
            </a:pPr>
            <a:r>
              <a:rPr lang="fr-FR" sz="1600" dirty="0">
                <a:solidFill>
                  <a:prstClr val="black"/>
                </a:solidFill>
                <a:latin typeface="Calibri" panose="020F0502020204030204" pitchFamily="34" charset="0"/>
              </a:rPr>
              <a:t>Palette PV a développé tout un éventail d’applications pour ses modules, qui peuvent notamment être intégrés sur les fenêtres, les façades et les toitures (pour diverses structures, dont les garages de stationnement).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endParaRPr kumimoji="0" lang="en-CA" sz="2200" b="0" i="0" u="none" strike="noStrike" kern="1200" cap="none" spc="0" normalizeH="0" baseline="0" noProof="0" dirty="0">
              <a:ln>
                <a:noFill/>
              </a:ln>
              <a:solidFill>
                <a:sysClr val="windowText" lastClr="000000"/>
              </a:solidFill>
              <a:effectLst/>
              <a:uLnTx/>
              <a:uFillTx/>
              <a:latin typeface="Calibri" charset="0"/>
              <a:ea typeface="+mn-ea"/>
              <a:cs typeface="+mn-cs"/>
            </a:endParaRPr>
          </a:p>
        </p:txBody>
      </p:sp>
      <p:pic>
        <p:nvPicPr>
          <p:cNvPr id="4" name="Picture 3">
            <a:extLst>
              <a:ext uri="{FF2B5EF4-FFF2-40B4-BE49-F238E27FC236}">
                <a16:creationId xmlns:a16="http://schemas.microsoft.com/office/drawing/2014/main" id="{4B26ED05-2474-4C05-9F4B-1BC3982054A6}"/>
              </a:ext>
            </a:extLst>
          </p:cNvPr>
          <p:cNvPicPr>
            <a:picLocks noChangeAspect="1"/>
          </p:cNvPicPr>
          <p:nvPr/>
        </p:nvPicPr>
        <p:blipFill>
          <a:blip r:embed="rId2"/>
          <a:stretch>
            <a:fillRect/>
          </a:stretch>
        </p:blipFill>
        <p:spPr>
          <a:xfrm>
            <a:off x="1151730" y="1766815"/>
            <a:ext cx="6840540" cy="2931660"/>
          </a:xfrm>
          <a:prstGeom prst="rect">
            <a:avLst/>
          </a:prstGeom>
        </p:spPr>
      </p:pic>
    </p:spTree>
    <p:extLst>
      <p:ext uri="{BB962C8B-B14F-4D97-AF65-F5344CB8AC3E}">
        <p14:creationId xmlns:p14="http://schemas.microsoft.com/office/powerpoint/2010/main" val="11360424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4E6E5-2DF8-4FDF-A819-8ACD4E6A9779}"/>
              </a:ext>
            </a:extLst>
          </p:cNvPr>
          <p:cNvSpPr>
            <a:spLocks noGrp="1"/>
          </p:cNvSpPr>
          <p:nvPr>
            <p:ph type="title"/>
          </p:nvPr>
        </p:nvSpPr>
        <p:spPr/>
        <p:txBody>
          <a:bodyPr/>
          <a:lstStyle/>
          <a:p>
            <a:r>
              <a:rPr lang="en-CA" b="1" dirty="0">
                <a:solidFill>
                  <a:srgbClr val="09708A"/>
                </a:solidFill>
                <a:latin typeface="Calibri" panose="020F0502020204030204" pitchFamily="34" charset="0"/>
              </a:rPr>
              <a:t>Technologie</a:t>
            </a:r>
            <a:endParaRPr lang="en-CA" dirty="0"/>
          </a:p>
        </p:txBody>
      </p:sp>
      <p:graphicFrame>
        <p:nvGraphicFramePr>
          <p:cNvPr id="5" name="Content Placeholder 3">
            <a:extLst>
              <a:ext uri="{FF2B5EF4-FFF2-40B4-BE49-F238E27FC236}">
                <a16:creationId xmlns:a16="http://schemas.microsoft.com/office/drawing/2014/main" id="{B55F63C6-5CED-4C8B-A3DA-BE014CC9D3D7}"/>
              </a:ext>
            </a:extLst>
          </p:cNvPr>
          <p:cNvGraphicFramePr>
            <a:graphicFrameLocks/>
          </p:cNvGraphicFramePr>
          <p:nvPr>
            <p:custDataLst>
              <p:tags r:id="rId1"/>
            </p:custDataLst>
            <p:extLst>
              <p:ext uri="{D42A27DB-BD31-4B8C-83A1-F6EECF244321}">
                <p14:modId xmlns:p14="http://schemas.microsoft.com/office/powerpoint/2010/main" val="2212343128"/>
              </p:ext>
            </p:extLst>
          </p:nvPr>
        </p:nvGraphicFramePr>
        <p:xfrm>
          <a:off x="407572" y="299642"/>
          <a:ext cx="8483600" cy="269309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6" name="TextBox 5">
            <a:extLst>
              <a:ext uri="{FF2B5EF4-FFF2-40B4-BE49-F238E27FC236}">
                <a16:creationId xmlns:a16="http://schemas.microsoft.com/office/drawing/2014/main" id="{BDD970DA-415E-405C-8D39-A2D051502A5A}"/>
              </a:ext>
            </a:extLst>
          </p:cNvPr>
          <p:cNvSpPr txBox="1"/>
          <p:nvPr>
            <p:custDataLst>
              <p:tags r:id="rId2"/>
            </p:custDataLst>
          </p:nvPr>
        </p:nvSpPr>
        <p:spPr>
          <a:xfrm>
            <a:off x="570735" y="2251289"/>
            <a:ext cx="1744040" cy="1938992"/>
          </a:xfrm>
          <a:prstGeom prst="rect">
            <a:avLst/>
          </a:prstGeom>
          <a:noFill/>
        </p:spPr>
        <p:txBody>
          <a:bodyPr wrap="square" rtlCol="0">
            <a:spAutoFit/>
          </a:bodyPr>
          <a:lstStyle/>
          <a:p>
            <a:pPr marL="285750" indent="-285750">
              <a:spcBef>
                <a:spcPts val="0"/>
              </a:spcBef>
              <a:spcAft>
                <a:spcPts val="0"/>
              </a:spcAft>
              <a:buClrTx/>
              <a:buFont typeface="Arial" panose="020B0604020202020204" pitchFamily="34" charset="0"/>
              <a:buChar char="•"/>
              <a:defRPr/>
            </a:pPr>
            <a:r>
              <a:rPr lang="fr-FR" sz="1000" kern="1200" dirty="0">
                <a:solidFill>
                  <a:prstClr val="black"/>
                </a:solidFill>
                <a:latin typeface="Calibri" panose="020F0502020204030204" pitchFamily="34" charset="0"/>
                <a:ea typeface="+mn-ea"/>
                <a:cs typeface="+mn-cs"/>
              </a:rPr>
              <a:t>Développement du film de décalage de la longueur d’onde, amélioration du rendement modélisé de 0,75 %.</a:t>
            </a:r>
          </a:p>
          <a:p>
            <a:pPr marL="285750" indent="-285750">
              <a:spcBef>
                <a:spcPts val="0"/>
              </a:spcBef>
              <a:spcAft>
                <a:spcPts val="0"/>
              </a:spcAft>
              <a:buClrTx/>
              <a:buFont typeface="Arial" panose="020B0604020202020204" pitchFamily="34" charset="0"/>
              <a:buChar char="•"/>
              <a:defRPr/>
            </a:pPr>
            <a:endParaRPr lang="fr-FR" sz="1000" kern="1200" dirty="0">
              <a:solidFill>
                <a:prstClr val="black"/>
              </a:solidFill>
              <a:latin typeface="Calibri" panose="020F0502020204030204" pitchFamily="34" charset="0"/>
              <a:ea typeface="+mn-ea"/>
              <a:cs typeface="+mn-cs"/>
            </a:endParaRPr>
          </a:p>
          <a:p>
            <a:pPr marL="285750" indent="-285750">
              <a:spcBef>
                <a:spcPts val="0"/>
              </a:spcBef>
              <a:spcAft>
                <a:spcPts val="0"/>
              </a:spcAft>
              <a:buClrTx/>
              <a:buFont typeface="Arial" panose="020B0604020202020204" pitchFamily="34" charset="0"/>
              <a:buChar char="•"/>
              <a:defRPr/>
            </a:pPr>
            <a:r>
              <a:rPr lang="fr-FR" sz="1000" kern="1200" dirty="0">
                <a:solidFill>
                  <a:prstClr val="black"/>
                </a:solidFill>
                <a:latin typeface="Calibri" panose="020F0502020204030204" pitchFamily="34" charset="0"/>
                <a:ea typeface="+mn-ea"/>
                <a:cs typeface="+mn-cs"/>
              </a:rPr>
              <a:t>Développement initial du film d’absorption solaire capable de produire une charge de 0,001 W/cm</a:t>
            </a:r>
            <a:r>
              <a:rPr lang="fr-FR" sz="1000" kern="1200" baseline="30000" dirty="0">
                <a:solidFill>
                  <a:prstClr val="black"/>
                </a:solidFill>
                <a:latin typeface="Calibri" panose="020F0502020204030204" pitchFamily="34" charset="0"/>
                <a:ea typeface="+mn-ea"/>
                <a:cs typeface="+mn-cs"/>
              </a:rPr>
              <a:t>2</a:t>
            </a:r>
            <a:r>
              <a:rPr lang="fr-FR" sz="1000" kern="1200" dirty="0">
                <a:solidFill>
                  <a:prstClr val="black"/>
                </a:solidFill>
                <a:latin typeface="Calibri" panose="020F0502020204030204" pitchFamily="34" charset="0"/>
                <a:ea typeface="+mn-ea"/>
                <a:cs typeface="+mn-cs"/>
              </a:rPr>
              <a:t>. </a:t>
            </a:r>
          </a:p>
        </p:txBody>
      </p:sp>
      <p:sp>
        <p:nvSpPr>
          <p:cNvPr id="7" name="TextBox 6">
            <a:extLst>
              <a:ext uri="{FF2B5EF4-FFF2-40B4-BE49-F238E27FC236}">
                <a16:creationId xmlns:a16="http://schemas.microsoft.com/office/drawing/2014/main" id="{6F1AED31-7ACF-443A-8CBD-B946FEA2853C}"/>
              </a:ext>
            </a:extLst>
          </p:cNvPr>
          <p:cNvSpPr txBox="1"/>
          <p:nvPr>
            <p:custDataLst>
              <p:tags r:id="rId3"/>
            </p:custDataLst>
          </p:nvPr>
        </p:nvSpPr>
        <p:spPr>
          <a:xfrm>
            <a:off x="2826945" y="2251289"/>
            <a:ext cx="1537876" cy="195438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000" b="0" i="0" u="none" strike="noStrike" cap="none" normalizeH="0" baseline="0" noProof="0" dirty="0">
                <a:ln>
                  <a:noFill/>
                </a:ln>
                <a:solidFill>
                  <a:prstClr val="black"/>
                </a:solidFill>
                <a:uLnTx/>
                <a:uFillTx/>
                <a:latin typeface="Calibri" panose="020F0502020204030204" pitchFamily="34" charset="0"/>
                <a:ea typeface="+mn-ea"/>
                <a:cs typeface="+mn-cs"/>
              </a:rPr>
              <a:t>Utilisation de couches de films pour améliorer la production d’énergie solaire de 0,5 %.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000" b="0" i="0" u="none" strike="noStrike" cap="none" normalizeH="0" baseline="0" noProof="0" dirty="0">
              <a:ln>
                <a:noFill/>
              </a:ln>
              <a:solidFill>
                <a:prstClr val="black"/>
              </a:solidFill>
              <a:uLnTx/>
              <a:uFillTx/>
              <a:latin typeface="Calibri" panose="020F050202020403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000" b="0" i="0" u="none" strike="noStrike" cap="none" normalizeH="0" baseline="0" noProof="0" dirty="0">
                <a:ln>
                  <a:noFill/>
                </a:ln>
                <a:solidFill>
                  <a:prstClr val="black"/>
                </a:solidFill>
                <a:uLnTx/>
                <a:uFillTx/>
                <a:latin typeface="Calibri" panose="020F0502020204030204" pitchFamily="34" charset="0"/>
                <a:ea typeface="+mn-ea"/>
                <a:cs typeface="+mn-cs"/>
              </a:rPr>
              <a:t>Élaboration du prototype de film d’absorption solaire imprimable.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234BF362-7441-4ED1-B94A-222AED6F3F1E}"/>
              </a:ext>
            </a:extLst>
          </p:cNvPr>
          <p:cNvSpPr txBox="1"/>
          <p:nvPr>
            <p:custDataLst>
              <p:tags r:id="rId4"/>
            </p:custDataLst>
          </p:nvPr>
        </p:nvSpPr>
        <p:spPr>
          <a:xfrm>
            <a:off x="5075226" y="2251289"/>
            <a:ext cx="1665118" cy="1661993"/>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000" b="0" i="0" u="none" strike="noStrike" cap="none" normalizeH="0" baseline="0" noProof="0" dirty="0">
                <a:ln>
                  <a:noFill/>
                </a:ln>
                <a:solidFill>
                  <a:prstClr val="black"/>
                </a:solidFill>
                <a:uLnTx/>
                <a:uFillTx/>
                <a:latin typeface="Calibri" panose="020F0502020204030204" pitchFamily="34" charset="0"/>
                <a:ea typeface="+mn-ea"/>
                <a:cs typeface="+mn-cs"/>
              </a:rPr>
              <a:t>Capacité à collecter l’énergie du film d’absorption solaire au taux annuel de 0,01 MWh/p</a:t>
            </a:r>
            <a:r>
              <a:rPr kumimoji="0" lang="fr-FR" sz="1000" b="0" i="0" u="none" strike="noStrike" cap="none" normalizeH="0" baseline="30000" noProof="0" dirty="0">
                <a:ln>
                  <a:noFill/>
                </a:ln>
                <a:solidFill>
                  <a:prstClr val="black"/>
                </a:solidFill>
                <a:uLnTx/>
                <a:uFillTx/>
                <a:latin typeface="Calibri" panose="020F0502020204030204" pitchFamily="34" charset="0"/>
                <a:ea typeface="+mn-ea"/>
                <a:cs typeface="+mn-cs"/>
              </a:rPr>
              <a:t>2</a:t>
            </a:r>
            <a:r>
              <a:rPr kumimoji="0" lang="fr-FR" sz="1000" b="0" i="0" u="none" strike="noStrike" cap="none" normalizeH="0" baseline="0" noProof="0" dirty="0">
                <a:ln>
                  <a:noFill/>
                </a:ln>
                <a:solidFill>
                  <a:prstClr val="black"/>
                </a:solidFill>
                <a:uLnTx/>
                <a:uFillTx/>
                <a:latin typeface="Calibri" panose="020F0502020204030204" pitchFamily="34" charset="0"/>
                <a:ea typeface="+mn-ea"/>
                <a:cs typeface="+mn-cs"/>
              </a:rPr>
              <a:t> dans des conditions d’ensoleillement normalisées.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446346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91568-AAAD-4D9B-91A2-A7D879E56A39}"/>
              </a:ext>
            </a:extLst>
          </p:cNvPr>
          <p:cNvSpPr>
            <a:spLocks noGrp="1"/>
          </p:cNvSpPr>
          <p:nvPr>
            <p:ph type="title"/>
          </p:nvPr>
        </p:nvSpPr>
        <p:spPr/>
        <p:txBody>
          <a:bodyPr/>
          <a:lstStyle/>
          <a:p>
            <a:r>
              <a:rPr lang="en-CA" b="1" dirty="0">
                <a:solidFill>
                  <a:srgbClr val="09708A"/>
                </a:solidFill>
                <a:latin typeface="Calibri" panose="020F0502020204030204" pitchFamily="34" charset="0"/>
              </a:rPr>
              <a:t>Technologie</a:t>
            </a:r>
            <a:endParaRPr lang="en-CA" dirty="0"/>
          </a:p>
        </p:txBody>
      </p:sp>
      <p:graphicFrame>
        <p:nvGraphicFramePr>
          <p:cNvPr id="5" name="Table 4">
            <a:extLst>
              <a:ext uri="{FF2B5EF4-FFF2-40B4-BE49-F238E27FC236}">
                <a16:creationId xmlns:a16="http://schemas.microsoft.com/office/drawing/2014/main" id="{D7D52287-4FDB-4C29-B6E8-60A25660731E}"/>
              </a:ext>
            </a:extLst>
          </p:cNvPr>
          <p:cNvGraphicFramePr>
            <a:graphicFrameLocks noGrp="1"/>
          </p:cNvGraphicFramePr>
          <p:nvPr>
            <p:custDataLst>
              <p:tags r:id="rId1"/>
            </p:custDataLst>
            <p:extLst>
              <p:ext uri="{D42A27DB-BD31-4B8C-83A1-F6EECF244321}">
                <p14:modId xmlns:p14="http://schemas.microsoft.com/office/powerpoint/2010/main" val="3511187331"/>
              </p:ext>
            </p:extLst>
          </p:nvPr>
        </p:nvGraphicFramePr>
        <p:xfrm>
          <a:off x="705509" y="1090929"/>
          <a:ext cx="7732981" cy="3495139"/>
        </p:xfrm>
        <a:graphic>
          <a:graphicData uri="http://schemas.openxmlformats.org/drawingml/2006/table">
            <a:tbl>
              <a:tblPr firstRow="1" bandRow="1"/>
              <a:tblGrid>
                <a:gridCol w="2293101">
                  <a:extLst>
                    <a:ext uri="{9D8B030D-6E8A-4147-A177-3AD203B41FA5}">
                      <a16:colId xmlns:a16="http://schemas.microsoft.com/office/drawing/2014/main" val="20000"/>
                    </a:ext>
                  </a:extLst>
                </a:gridCol>
                <a:gridCol w="1092737">
                  <a:extLst>
                    <a:ext uri="{9D8B030D-6E8A-4147-A177-3AD203B41FA5}">
                      <a16:colId xmlns:a16="http://schemas.microsoft.com/office/drawing/2014/main" val="20001"/>
                    </a:ext>
                  </a:extLst>
                </a:gridCol>
                <a:gridCol w="1224177">
                  <a:extLst>
                    <a:ext uri="{9D8B030D-6E8A-4147-A177-3AD203B41FA5}">
                      <a16:colId xmlns:a16="http://schemas.microsoft.com/office/drawing/2014/main" val="3431415097"/>
                    </a:ext>
                  </a:extLst>
                </a:gridCol>
                <a:gridCol w="3122966">
                  <a:extLst>
                    <a:ext uri="{9D8B030D-6E8A-4147-A177-3AD203B41FA5}">
                      <a16:colId xmlns:a16="http://schemas.microsoft.com/office/drawing/2014/main" val="20002"/>
                    </a:ext>
                  </a:extLst>
                </a:gridCol>
              </a:tblGrid>
              <a:tr h="475339">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1100" dirty="0">
                          <a:latin typeface="Calibri" panose="020F0502020204030204" pitchFamily="34" charset="0"/>
                        </a:rPr>
                        <a:t>Risque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1100" dirty="0">
                          <a:latin typeface="Calibri" panose="020F0502020204030204" pitchFamily="34" charset="0"/>
                        </a:rPr>
                        <a:t>Incidence (H, M, F)</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1100" b="1" dirty="0">
                          <a:solidFill>
                            <a:schemeClr val="lt1"/>
                          </a:solidFill>
                          <a:latin typeface="Calibri" panose="020F0502020204030204" pitchFamily="34" charset="0"/>
                          <a:ea typeface="+mn-ea"/>
                          <a:cs typeface="+mn-cs"/>
                        </a:rPr>
                        <a:t>Probabilité (H,M,F)</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5AEAE"/>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1" i="0" u="none" strike="noStrike" kern="1200" cap="none">
                          <a:solidFill>
                            <a:schemeClr val="lt1"/>
                          </a:solidFill>
                          <a:latin typeface="Calibri" panose="020F0502020204030204"/>
                          <a:sym typeface="Arial"/>
                        </a:defRPr>
                      </a:lvl9pPr>
                    </a:lstStyle>
                    <a:p>
                      <a:r>
                        <a:rPr lang="fr-FR" sz="1100" dirty="0">
                          <a:latin typeface="Calibri" panose="020F0502020204030204" pitchFamily="34" charset="0"/>
                        </a:rPr>
                        <a:t>Atténuation</a:t>
                      </a:r>
                    </a:p>
                  </a:txBody>
                  <a:tcPr>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5AEAE"/>
                    </a:solidFill>
                  </a:tcPr>
                </a:tc>
                <a:extLst>
                  <a:ext uri="{0D108BD9-81ED-4DB2-BD59-A6C34878D82A}">
                    <a16:rowId xmlns:a16="http://schemas.microsoft.com/office/drawing/2014/main" val="10000"/>
                  </a:ext>
                </a:extLst>
              </a:tr>
              <a:tr h="1160386">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Difficulté pour passer à l’échelle supérieure pour l’intégration de la technologie de décalage de la longueur d’onde et du film de cellules solaires électroniques imprimables.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Moyenne</a:t>
                      </a:r>
                    </a:p>
                  </a:txBody>
                  <a:tcP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1000" dirty="0">
                          <a:latin typeface="Calibri" panose="020F0502020204030204" pitchFamily="34" charset="0"/>
                        </a:rPr>
                        <a:t>Moyenne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Des études techniques préliminaires permettront d’assurer la réussite de l’intégration à l’échelle supérieure des deux principaux composants.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1"/>
                  </a:ext>
                </a:extLst>
              </a:tr>
              <a:tr h="852814">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baseline="0" dirty="0">
                          <a:latin typeface="Calibri" panose="020F0502020204030204" pitchFamily="34" charset="0"/>
                        </a:rPr>
                        <a:t>La translucidité des modules ne supporte pas le mauvais temps.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Faible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1000" dirty="0">
                          <a:latin typeface="Calibri" panose="020F0502020204030204" pitchFamily="34" charset="0"/>
                        </a:rPr>
                        <a:t>Faible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tint val="2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Plusieurs exploitants de bâtiments sont prêts à participer à la démonstration de la technologie pour des applications autres que les fenêtres en raison des avantages potentiels.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val="10002"/>
                  </a:ext>
                </a:extLst>
              </a:tr>
              <a:tr h="1006600">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Les conditions météorologiques changeantes de l’Alberta faussent les données, ce qui rend nécessaires des tests supplémentaires.</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Moyenne à haute</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1pPr>
                      <a:lvl2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2pPr>
                      <a:lvl3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3pPr>
                      <a:lvl4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4pPr>
                      <a:lvl5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5pPr>
                      <a:lvl6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6pPr>
                      <a:lvl7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7pPr>
                      <a:lvl8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8pPr>
                      <a:lvl9pPr marR="0" algn="l" rtl="0" eaLnBrk="1" hangingPunct="1">
                        <a:lnSpc>
                          <a:spcPct val="100000"/>
                        </a:lnSpc>
                        <a:spcBef>
                          <a:spcPct val="0"/>
                        </a:spcBef>
                        <a:spcAft>
                          <a:spcPct val="0"/>
                        </a:spcAft>
                        <a:buClr>
                          <a:srgbClr val="000000"/>
                        </a:buClr>
                        <a:buFont typeface="Arial"/>
                        <a:defRPr sz="1400" b="0" i="0" u="none" strike="noStrike" cap="none">
                          <a:solidFill>
                            <a:schemeClr val="tx1"/>
                          </a:solidFill>
                          <a:latin typeface="Calibri" panose="020F0502020204030204"/>
                          <a:sym typeface="Arial"/>
                        </a:defRPr>
                      </a:lvl9pPr>
                    </a:lstStyle>
                    <a:p>
                      <a:r>
                        <a:rPr lang="fr-FR" sz="1000" dirty="0">
                          <a:latin typeface="Calibri" panose="020F0502020204030204" pitchFamily="34" charset="0"/>
                        </a:rPr>
                        <a:t>Faible</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1pPr>
                      <a:lvl2pPr marL="457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2pPr>
                      <a:lvl3pPr marL="914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3pPr>
                      <a:lvl4pPr marL="1371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4pPr>
                      <a:lvl5pPr marL="18288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5pPr>
                      <a:lvl6pPr marL="22860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6pPr>
                      <a:lvl7pPr marL="27432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7pPr>
                      <a:lvl8pPr marL="32004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8pPr>
                      <a:lvl9pPr marL="3657600" marR="0" algn="l" defTabSz="914400" rtl="0" eaLnBrk="1" latinLnBrk="0" hangingPunct="1">
                        <a:lnSpc>
                          <a:spcPct val="100000"/>
                        </a:lnSpc>
                        <a:spcBef>
                          <a:spcPct val="0"/>
                        </a:spcBef>
                        <a:spcAft>
                          <a:spcPct val="0"/>
                        </a:spcAft>
                        <a:buClr>
                          <a:srgbClr val="000000"/>
                        </a:buClr>
                        <a:buFont typeface="Arial"/>
                        <a:defRPr sz="1800" b="0" i="0" u="none" strike="noStrike" kern="1200" cap="none">
                          <a:solidFill>
                            <a:schemeClr val="dk1"/>
                          </a:solidFill>
                          <a:latin typeface="Calibri" panose="020F0502020204030204"/>
                          <a:sym typeface="Arial"/>
                        </a:defRPr>
                      </a:lvl9pPr>
                    </a:lstStyle>
                    <a:p>
                      <a:r>
                        <a:rPr lang="fr-FR" sz="1000" dirty="0">
                          <a:latin typeface="Calibri" panose="020F0502020204030204" pitchFamily="34" charset="0"/>
                        </a:rPr>
                        <a:t>D’autres modèles commerciaux seront envisagés si les exploitants de bâtiments ne souhaitent pas acheter directement nos modules.</a:t>
                      </a:r>
                      <a:r>
                        <a:rPr lang="fr-FR" sz="1000" baseline="0" dirty="0">
                          <a:latin typeface="Calibri" panose="020F0502020204030204" pitchFamily="34" charset="0"/>
                        </a:rPr>
                        <a:t> </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7173747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459C6-E81B-472D-834A-5323EA2CC3E4}"/>
              </a:ext>
            </a:extLst>
          </p:cNvPr>
          <p:cNvSpPr>
            <a:spLocks noGrp="1"/>
          </p:cNvSpPr>
          <p:nvPr>
            <p:ph type="title"/>
          </p:nvPr>
        </p:nvSpPr>
        <p:spPr/>
        <p:txBody>
          <a:bodyPr/>
          <a:lstStyle/>
          <a:p>
            <a:r>
              <a:rPr lang="en-CA" b="1" dirty="0">
                <a:solidFill>
                  <a:srgbClr val="09708A"/>
                </a:solidFill>
                <a:latin typeface="Calibri" panose="020F0502020204030204" pitchFamily="34" charset="0"/>
              </a:rPr>
              <a:t>Technologie – Innovation</a:t>
            </a:r>
            <a:r>
              <a:rPr lang="fr-FR" dirty="0"/>
              <a:t> </a:t>
            </a:r>
            <a:r>
              <a:rPr lang="fr-FR" b="1" dirty="0">
                <a:solidFill>
                  <a:schemeClr val="accent1"/>
                </a:solidFill>
                <a:latin typeface="Calibri" panose="020F0502020204030204" pitchFamily="34" charset="0"/>
              </a:rPr>
              <a:t>Clé</a:t>
            </a:r>
            <a:endParaRPr lang="en-CA" b="1" dirty="0">
              <a:solidFill>
                <a:schemeClr val="accent1"/>
              </a:solidFill>
              <a:latin typeface="Calibri" panose="020F0502020204030204" pitchFamily="34" charset="0"/>
            </a:endParaRPr>
          </a:p>
        </p:txBody>
      </p:sp>
      <p:sp>
        <p:nvSpPr>
          <p:cNvPr id="5" name="Content Placeholder 1">
            <a:extLst>
              <a:ext uri="{FF2B5EF4-FFF2-40B4-BE49-F238E27FC236}">
                <a16:creationId xmlns:a16="http://schemas.microsoft.com/office/drawing/2014/main" id="{B7EAC08A-D832-4243-88EC-D463EBBFB779}"/>
              </a:ext>
            </a:extLst>
          </p:cNvPr>
          <p:cNvSpPr txBox="1">
            <a:spLocks/>
          </p:cNvSpPr>
          <p:nvPr>
            <p:custDataLst>
              <p:tags r:id="rId1"/>
            </p:custDataLst>
          </p:nvPr>
        </p:nvSpPr>
        <p:spPr>
          <a:xfrm>
            <a:off x="330200" y="1017725"/>
            <a:ext cx="8483600" cy="47059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lang="en-US" sz="2200" kern="1200">
                <a:solidFill>
                  <a:schemeClr val="tx1"/>
                </a:solidFill>
                <a:latin typeface="Calibri" charset="0"/>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lang="en-US" sz="1800" kern="1200">
                <a:solidFill>
                  <a:schemeClr val="tx1"/>
                </a:solidFill>
                <a:latin typeface="+mn-lt"/>
                <a:ea typeface="+mn-ea"/>
                <a:cs typeface="+mn-cs"/>
              </a:defRPr>
            </a:lvl2pPr>
            <a:lvl3pPr marL="1139825" indent="-228600" algn="l" defTabSz="914400" rtl="0" eaLnBrk="1" latinLnBrk="0" hangingPunct="1">
              <a:lnSpc>
                <a:spcPct val="50000"/>
              </a:lnSpc>
              <a:spcBef>
                <a:spcPts val="500"/>
              </a:spcBef>
              <a:spcAft>
                <a:spcPts val="600"/>
              </a:spcAft>
              <a:buFont typeface="Calibri" panose="020F0502020204030204" pitchFamily="34" charset="0"/>
              <a:buChar char="-"/>
              <a:defRPr lang="en-US" sz="1600" kern="1200">
                <a:solidFill>
                  <a:schemeClr val="tx1"/>
                </a:solidFill>
                <a:latin typeface="+mn-lt"/>
                <a:ea typeface="+mn-ea"/>
                <a:cs typeface="+mn-cs"/>
              </a:defRPr>
            </a:lvl3pPr>
            <a:lvl4pPr marL="1603375" indent="-228600" algn="l" defTabSz="914400" rtl="0" eaLnBrk="1" latinLnBrk="0" hangingPunct="1">
              <a:lnSpc>
                <a:spcPct val="50000"/>
              </a:lnSpc>
              <a:spcBef>
                <a:spcPts val="500"/>
              </a:spcBef>
              <a:spcAft>
                <a:spcPts val="600"/>
              </a:spcAft>
              <a:buFont typeface="Calibri" panose="020F0502020204030204" pitchFamily="34" charset="0"/>
              <a:buChar char="-"/>
              <a:defRPr sz="1400" kern="1200">
                <a:solidFill>
                  <a:schemeClr val="tx1"/>
                </a:solidFill>
                <a:latin typeface="+mn-lt"/>
                <a:ea typeface="+mn-ea"/>
                <a:cs typeface="+mn-cs"/>
              </a:defRPr>
            </a:lvl4pPr>
            <a:lvl5pPr marL="2054225" indent="-228600" algn="l" defTabSz="914400" rtl="0" eaLnBrk="1" latinLnBrk="0" hangingPunct="1">
              <a:lnSpc>
                <a:spcPct val="50000"/>
              </a:lnSpc>
              <a:spcBef>
                <a:spcPts val="500"/>
              </a:spcBef>
              <a:spcAft>
                <a:spcPts val="600"/>
              </a:spcAft>
              <a:buFont typeface="Arial" panose="020B0604020202020204" pitchFamily="34" charset="0"/>
              <a:buChar char="•"/>
              <a:defRPr lang="en-US" sz="1800" kern="1200" baseline="0">
                <a:solidFill>
                  <a:schemeClr val="tx1"/>
                </a:solidFill>
                <a:latin typeface="Calibri"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Notre technologie de film de décalage de la longueur d’onde fonctionne grâce à des points quantiques. Elle permet à la fois de réfléchir la longueur d’onde lumineuse choisie afin d’obtenir une couleur personnalisable et de décaler les autres domaines du spectre afin d’obtenir les longueurs d’onde d’absorption idéales pour nos cellules solaires.</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Notre film à cellules solaires est produit à l’aide de matériaux électroniques imprimables. Il permet d’obtenir des structures presque invisibles, tout en présentant un faible coût.</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Cette combinaison permettra à notre technologie de dominer le marché des systèmes solaires intégrés aux bâtiments sur le plan du rendement, donnant à Palette PV une occasion de stimuler un marché qui a jusqu’ici connu une croissance lente. </a:t>
            </a:r>
          </a:p>
          <a:p>
            <a:pPr marL="228600" marR="0" lvl="0" indent="-228600" algn="l" defTabSz="914400" rtl="0" eaLnBrk="1" fontAlgn="auto" latinLnBrk="0" hangingPunct="1">
              <a:lnSpc>
                <a:spcPct val="90000"/>
              </a:lnSpc>
              <a:spcBef>
                <a:spcPts val="1000"/>
              </a:spcBef>
              <a:spcAft>
                <a:spcPts val="1200"/>
              </a:spcAft>
              <a:buClrTx/>
              <a:buSzTx/>
              <a:buFont typeface="Arial" panose="020B0604020202020204" pitchFamily="34" charset="0"/>
              <a:buChar char="•"/>
              <a:tabLst/>
              <a:defRPr/>
            </a:pPr>
            <a:r>
              <a:rPr kumimoji="0" lang="fr-FR" sz="1400" b="0" i="0" u="none" strike="noStrike" kern="1200" cap="none" spc="0" normalizeH="0" baseline="0" noProof="0" dirty="0">
                <a:ln>
                  <a:noFill/>
                </a:ln>
                <a:solidFill>
                  <a:sysClr val="windowText" lastClr="000000"/>
                </a:solidFill>
                <a:effectLst/>
                <a:uLnTx/>
                <a:uFillTx/>
                <a:latin typeface="Calibri" panose="020F0502020204030204" pitchFamily="34" charset="0"/>
              </a:rPr>
              <a:t>De plus, la possibilité de personnaliser les panneaux en leur donnant pratiquement n’importe quelle couleur (au moment de l’assemblage) permettra aux clients de préserver l’esthétique de l’enveloppe de leur bâtiment. </a:t>
            </a:r>
          </a:p>
        </p:txBody>
      </p:sp>
    </p:spTree>
    <p:extLst>
      <p:ext uri="{BB962C8B-B14F-4D97-AF65-F5344CB8AC3E}">
        <p14:creationId xmlns:p14="http://schemas.microsoft.com/office/powerpoint/2010/main" val="62241920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3.9600.0"/>
  <p:tag name="AS_RELEASE_DATE" val="2018.12.12"/>
  <p:tag name="AS_TITLE" val="Aspose.Slides for .NET 4.0"/>
  <p:tag name="AS_VERSION" val="18.12"/>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4"/>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Simple Light">
  <a:themeElements>
    <a:clrScheme name="SDTC PPT Theme">
      <a:dk1>
        <a:srgbClr val="595959"/>
      </a:dk1>
      <a:lt1>
        <a:srgbClr val="FFFFFF"/>
      </a:lt1>
      <a:dk2>
        <a:srgbClr val="595959"/>
      </a:dk2>
      <a:lt2>
        <a:srgbClr val="FFFFFF"/>
      </a:lt2>
      <a:accent1>
        <a:srgbClr val="097086"/>
      </a:accent1>
      <a:accent2>
        <a:srgbClr val="8DC63F"/>
      </a:accent2>
      <a:accent3>
        <a:srgbClr val="009444"/>
      </a:accent3>
      <a:accent4>
        <a:srgbClr val="39B54A"/>
      </a:accent4>
      <a:accent5>
        <a:srgbClr val="8DC63F"/>
      </a:accent5>
      <a:accent6>
        <a:srgbClr val="D7DF23"/>
      </a:accent6>
      <a:hlink>
        <a:srgbClr val="097086"/>
      </a:hlink>
      <a:folHlink>
        <a:srgbClr val="215569"/>
      </a:folHlink>
    </a:clrScheme>
    <a:fontScheme name="Office">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9_SlideMaster.pptx" id="{B5C566FD-1CDA-4701-8BE3-6A6E3D85547A}" vid="{226E2863-23AC-4469-8E97-53FA50995C89}"/>
    </a:ext>
  </a:extLst>
</a:theme>
</file>

<file path=ppt/theme/theme2.xml><?xml version="1.0" encoding="utf-8"?>
<a:theme xmlns:a="http://schemas.openxmlformats.org/drawingml/2006/main" name="Simple Light override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DF96DE97C18644998CB2DB2448DD9A" ma:contentTypeVersion="13" ma:contentTypeDescription="Create a new document." ma:contentTypeScope="" ma:versionID="c42298775775793ae32b8e422b7276cf">
  <xsd:schema xmlns:xsd="http://www.w3.org/2001/XMLSchema" xmlns:xs="http://www.w3.org/2001/XMLSchema" xmlns:p="http://schemas.microsoft.com/office/2006/metadata/properties" xmlns:ns2="8ce7319b-9d60-4c48-abeb-e7f86af5761a" xmlns:ns3="ccc2d5d2-970c-45c2-91df-304c80dd76e5" targetNamespace="http://schemas.microsoft.com/office/2006/metadata/properties" ma:root="true" ma:fieldsID="f3820ac01f8dcd11d167d8c530081084" ns2:_="" ns3:_="">
    <xsd:import namespace="8ce7319b-9d60-4c48-abeb-e7f86af5761a"/>
    <xsd:import namespace="ccc2d5d2-970c-45c2-91df-304c80dd76e5"/>
    <xsd:element name="properties">
      <xsd:complexType>
        <xsd:sequence>
          <xsd:element name="documentManagement">
            <xsd:complexType>
              <xsd:all>
                <xsd:element ref="ns2:Presenter" minOccurs="0"/>
                <xsd:element ref="ns2:EVent_x0020_Date" minOccurs="0"/>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7319b-9d60-4c48-abeb-e7f86af5761a" elementFormDefault="qualified">
    <xsd:import namespace="http://schemas.microsoft.com/office/2006/documentManagement/types"/>
    <xsd:import namespace="http://schemas.microsoft.com/office/infopath/2007/PartnerControls"/>
    <xsd:element name="Presenter" ma:index="4" nillable="true" ma:displayName="Presenter" ma:internalName="Presenter" ma:readOnly="false">
      <xsd:simpleType>
        <xsd:restriction base="dms:Text">
          <xsd:maxLength value="255"/>
        </xsd:restriction>
      </xsd:simpleType>
    </xsd:element>
    <xsd:element name="EVent_x0020_Date" ma:index="5" nillable="true" ma:displayName="Event Date" ma:format="DateOnly" ma:internalName="EVent_x0020_Date" ma:readOnly="false">
      <xsd:simpleType>
        <xsd:restriction base="dms:DateTime"/>
      </xsd:simple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c2d5d2-970c-45c2-91df-304c80dd76e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Vent_x0020_Date xmlns="8ce7319b-9d60-4c48-abeb-e7f86af5761a" xsi:nil="true"/>
    <Presenter xmlns="8ce7319b-9d60-4c48-abeb-e7f86af5761a" xsi:nil="true"/>
  </documentManagement>
</p:properties>
</file>

<file path=customXml/itemProps1.xml><?xml version="1.0" encoding="utf-8"?>
<ds:datastoreItem xmlns:ds="http://schemas.openxmlformats.org/officeDocument/2006/customXml" ds:itemID="{F5ED0652-7BF2-4A16-89BD-F47E524D40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e7319b-9d60-4c48-abeb-e7f86af5761a"/>
    <ds:schemaRef ds:uri="ccc2d5d2-970c-45c2-91df-304c80dd76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449E80C-DD2E-4BCE-8B47-5EF8F9C55811}">
  <ds:schemaRefs>
    <ds:schemaRef ds:uri="http://schemas.microsoft.com/sharepoint/v3/contenttype/forms"/>
  </ds:schemaRefs>
</ds:datastoreItem>
</file>

<file path=customXml/itemProps3.xml><?xml version="1.0" encoding="utf-8"?>
<ds:datastoreItem xmlns:ds="http://schemas.openxmlformats.org/officeDocument/2006/customXml" ds:itemID="{D526AFEB-0AE3-466F-BF93-5D2A28CA5522}">
  <ds:schemaRefs>
    <ds:schemaRef ds:uri="http://purl.org/dc/elements/1.1/"/>
    <ds:schemaRef ds:uri="http://purl.org/dc/dcmitype/"/>
    <ds:schemaRef ds:uri="http://schemas.microsoft.com/office/2006/metadata/properties"/>
    <ds:schemaRef ds:uri="http://schemas.microsoft.com/office/2006/documentManagement/types"/>
    <ds:schemaRef ds:uri="http://schemas.microsoft.com/office/infopath/2007/PartnerControls"/>
    <ds:schemaRef ds:uri="8ce7319b-9d60-4c48-abeb-e7f86af5761a"/>
    <ds:schemaRef ds:uri="ccc2d5d2-970c-45c2-91df-304c80dd76e5"/>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216</TotalTime>
  <Words>2386</Words>
  <Application>Microsoft Office PowerPoint</Application>
  <PresentationFormat>On-screen Show (16:9)</PresentationFormat>
  <Paragraphs>270</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Pluto Sans Regular</vt:lpstr>
      <vt:lpstr>Verdana</vt:lpstr>
      <vt:lpstr>Simple Light</vt:lpstr>
      <vt:lpstr>Demande de Financement de TDDC</vt:lpstr>
      <vt:lpstr>Renseignements Sur L’Entreprise</vt:lpstr>
      <vt:lpstr>Description Du Problème De Développement Durable</vt:lpstr>
      <vt:lpstr>Les Retombées Environnementales – Quanlitives</vt:lpstr>
      <vt:lpstr>Les Retombées Environnementales – Quantitives</vt:lpstr>
      <vt:lpstr>Technologie</vt:lpstr>
      <vt:lpstr>Technologie</vt:lpstr>
      <vt:lpstr>Technologie</vt:lpstr>
      <vt:lpstr>Technologie – Innovation Clé</vt:lpstr>
      <vt:lpstr>Marché - Quantification</vt:lpstr>
      <vt:lpstr>Marché – Stratégie Commerciale</vt:lpstr>
      <vt:lpstr>Marché – Proposition De Valeur</vt:lpstr>
      <vt:lpstr>Marché – Concurrents</vt:lpstr>
      <vt:lpstr>Vue D’ensemble Du Projet</vt:lpstr>
      <vt:lpstr>Plan De Travail Du Projet</vt:lpstr>
      <vt:lpstr>Partenaires Du Projet</vt:lpstr>
      <vt:lpstr>Budget Du Projet</vt:lpstr>
      <vt:lpstr>Équipe De Direction</vt:lpstr>
      <vt:lpstr>Propriété Intellectuelle</vt:lpstr>
      <vt:lpstr>Récapitulation</vt:lpstr>
      <vt:lpstr>Description Prête Pour Les Médias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Rogers, Rebecca</dc:creator>
  <cp:lastModifiedBy>Nathan Rideout</cp:lastModifiedBy>
  <cp:revision>13</cp:revision>
  <dcterms:created xsi:type="dcterms:W3CDTF">2019-12-18T16:57:25Z</dcterms:created>
  <dcterms:modified xsi:type="dcterms:W3CDTF">2020-08-10T14:51:35Z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NKTEK-FILE-ID">
    <vt:lpwstr>019C-2594-31AC-5244</vt:lpwstr>
  </property>
  <property fmtid="{D5CDD505-2E9C-101B-9397-08002B2CF9AE}" pid="3" name="ContentTypeId">
    <vt:lpwstr>0x010100DBDF96DE97C18644998CB2DB2448DD9A</vt:lpwstr>
  </property>
</Properties>
</file>